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>
  <p:sldMasterIdLst>
    <p:sldMasterId id="2147483648" r:id="rId5"/>
    <p:sldMasterId id="2147483656" r:id="rId6"/>
  </p:sldMasterIdLst>
  <p:notesMasterIdLst>
    <p:notesMasterId r:id="rId22"/>
  </p:notesMasterIdLst>
  <p:sldIdLst>
    <p:sldId id="745" r:id="rId7"/>
    <p:sldId id="417" r:id="rId8"/>
    <p:sldId id="740" r:id="rId9"/>
    <p:sldId id="270" r:id="rId10"/>
    <p:sldId id="269" r:id="rId11"/>
    <p:sldId id="277" r:id="rId12"/>
    <p:sldId id="732" r:id="rId13"/>
    <p:sldId id="276" r:id="rId14"/>
    <p:sldId id="278" r:id="rId15"/>
    <p:sldId id="741" r:id="rId16"/>
    <p:sldId id="273" r:id="rId17"/>
    <p:sldId id="272" r:id="rId18"/>
    <p:sldId id="279" r:id="rId19"/>
    <p:sldId id="416" r:id="rId20"/>
    <p:sldId id="746" r:id="rId21"/>
  </p:sldIdLst>
  <p:sldSz cx="17340263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Calibri"/>
      </a:defRPr>
    </a:lvl1pPr>
    <a:lvl2pPr indent="228600" algn="ctr" defTabSz="584200">
      <a:defRPr sz="3600">
        <a:latin typeface="+mn-lt"/>
        <a:ea typeface="+mn-ea"/>
        <a:cs typeface="+mn-cs"/>
        <a:sym typeface="Calibri"/>
      </a:defRPr>
    </a:lvl2pPr>
    <a:lvl3pPr indent="457200" algn="ctr" defTabSz="584200">
      <a:defRPr sz="3600">
        <a:latin typeface="+mn-lt"/>
        <a:ea typeface="+mn-ea"/>
        <a:cs typeface="+mn-cs"/>
        <a:sym typeface="Calibri"/>
      </a:defRPr>
    </a:lvl3pPr>
    <a:lvl4pPr indent="685800" algn="ctr" defTabSz="584200">
      <a:defRPr sz="3600">
        <a:latin typeface="+mn-lt"/>
        <a:ea typeface="+mn-ea"/>
        <a:cs typeface="+mn-cs"/>
        <a:sym typeface="Calibri"/>
      </a:defRPr>
    </a:lvl4pPr>
    <a:lvl5pPr indent="914400" algn="ctr" defTabSz="584200">
      <a:defRPr sz="3600">
        <a:latin typeface="+mn-lt"/>
        <a:ea typeface="+mn-ea"/>
        <a:cs typeface="+mn-cs"/>
        <a:sym typeface="Calibri"/>
      </a:defRPr>
    </a:lvl5pPr>
    <a:lvl6pPr indent="1143000" algn="ctr" defTabSz="584200">
      <a:defRPr sz="3600">
        <a:latin typeface="+mn-lt"/>
        <a:ea typeface="+mn-ea"/>
        <a:cs typeface="+mn-cs"/>
        <a:sym typeface="Calibri"/>
      </a:defRPr>
    </a:lvl6pPr>
    <a:lvl7pPr indent="1371600" algn="ctr" defTabSz="584200">
      <a:defRPr sz="3600">
        <a:latin typeface="+mn-lt"/>
        <a:ea typeface="+mn-ea"/>
        <a:cs typeface="+mn-cs"/>
        <a:sym typeface="Calibri"/>
      </a:defRPr>
    </a:lvl7pPr>
    <a:lvl8pPr indent="1600200" algn="ctr" defTabSz="584200">
      <a:defRPr sz="3600">
        <a:latin typeface="+mn-lt"/>
        <a:ea typeface="+mn-ea"/>
        <a:cs typeface="+mn-cs"/>
        <a:sym typeface="Calibri"/>
      </a:defRPr>
    </a:lvl8pPr>
    <a:lvl9pPr indent="1828800" algn="ctr" defTabSz="584200">
      <a:defRPr sz="3600"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154"/>
    <a:srgbClr val="EE7F00"/>
    <a:srgbClr val="FF5E00"/>
    <a:srgbClr val="FFFFFF"/>
    <a:srgbClr val="0074BF"/>
    <a:srgbClr val="000058"/>
    <a:srgbClr val="3A3A3C"/>
    <a:srgbClr val="FFBF9B"/>
    <a:srgbClr val="FFBC97"/>
    <a:srgbClr val="00AD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317D10-DE62-E611-09B8-8D97708F5887}" v="1" dt="2022-11-14T11:53:01.540"/>
    <p1510:client id="{995946C5-53EE-0E8E-C5AC-D9ED93677A18}" v="6" dt="2022-11-14T10:47:57.2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2" autoAdjust="0"/>
    <p:restoredTop sz="93447" autoAdjust="0"/>
  </p:normalViewPr>
  <p:slideViewPr>
    <p:cSldViewPr showGuides="1">
      <p:cViewPr varScale="1">
        <p:scale>
          <a:sx n="55" d="100"/>
          <a:sy n="55" d="100"/>
        </p:scale>
        <p:origin x="648" y="48"/>
      </p:cViewPr>
      <p:guideLst>
        <p:guide orient="horz" pos="3072"/>
        <p:guide pos="546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luca Petrescu" userId="S::r.petrescu@meta-group.com::011e8ca5-7a8b-46a5-8aa3-707b29613336" providerId="AD" clId="Web-{4E317D10-DE62-E611-09B8-8D97708F5887}"/>
    <pc:docChg chg="addSld addMainMaster">
      <pc:chgData name="Raluca Petrescu" userId="S::r.petrescu@meta-group.com::011e8ca5-7a8b-46a5-8aa3-707b29613336" providerId="AD" clId="Web-{4E317D10-DE62-E611-09B8-8D97708F5887}" dt="2022-11-14T11:53:01.540" v="0"/>
      <pc:docMkLst>
        <pc:docMk/>
      </pc:docMkLst>
      <pc:sldChg chg="add">
        <pc:chgData name="Raluca Petrescu" userId="S::r.petrescu@meta-group.com::011e8ca5-7a8b-46a5-8aa3-707b29613336" providerId="AD" clId="Web-{4E317D10-DE62-E611-09B8-8D97708F5887}" dt="2022-11-14T11:53:01.540" v="0"/>
        <pc:sldMkLst>
          <pc:docMk/>
          <pc:sldMk cId="2101387282" sldId="746"/>
        </pc:sldMkLst>
      </pc:sldChg>
      <pc:sldMasterChg chg="add addSldLayout">
        <pc:chgData name="Raluca Petrescu" userId="S::r.petrescu@meta-group.com::011e8ca5-7a8b-46a5-8aa3-707b29613336" providerId="AD" clId="Web-{4E317D10-DE62-E611-09B8-8D97708F5887}" dt="2022-11-14T11:53:01.540" v="0"/>
        <pc:sldMasterMkLst>
          <pc:docMk/>
          <pc:sldMasterMk cId="0" sldId="2147483656"/>
        </pc:sldMasterMkLst>
        <pc:sldLayoutChg chg="add">
          <pc:chgData name="Raluca Petrescu" userId="S::r.petrescu@meta-group.com::011e8ca5-7a8b-46a5-8aa3-707b29613336" providerId="AD" clId="Web-{4E317D10-DE62-E611-09B8-8D97708F5887}" dt="2022-11-14T11:53:01.540" v="0"/>
          <pc:sldLayoutMkLst>
            <pc:docMk/>
            <pc:sldMasterMk cId="0" sldId="2147483656"/>
            <pc:sldLayoutMk cId="0" sldId="2147483657"/>
          </pc:sldLayoutMkLst>
        </pc:sldLayoutChg>
      </pc:sldMasterChg>
    </pc:docChg>
  </pc:docChgLst>
  <pc:docChgLst>
    <pc:chgData name="Raluca Petrescu" userId="S::r.petrescu@meta-group.com::011e8ca5-7a8b-46a5-8aa3-707b29613336" providerId="AD" clId="Web-{995946C5-53EE-0E8E-C5AC-D9ED93677A18}"/>
    <pc:docChg chg="modSld">
      <pc:chgData name="Raluca Petrescu" userId="S::r.petrescu@meta-group.com::011e8ca5-7a8b-46a5-8aa3-707b29613336" providerId="AD" clId="Web-{995946C5-53EE-0E8E-C5AC-D9ED93677A18}" dt="2022-11-14T10:47:55.986" v="1" actId="20577"/>
      <pc:docMkLst>
        <pc:docMk/>
      </pc:docMkLst>
      <pc:sldChg chg="modSp">
        <pc:chgData name="Raluca Petrescu" userId="S::r.petrescu@meta-group.com::011e8ca5-7a8b-46a5-8aa3-707b29613336" providerId="AD" clId="Web-{995946C5-53EE-0E8E-C5AC-D9ED93677A18}" dt="2022-11-14T10:47:55.986" v="1" actId="20577"/>
        <pc:sldMkLst>
          <pc:docMk/>
          <pc:sldMk cId="0" sldId="745"/>
        </pc:sldMkLst>
        <pc:spChg chg="mod">
          <ac:chgData name="Raluca Petrescu" userId="S::r.petrescu@meta-group.com::011e8ca5-7a8b-46a5-8aa3-707b29613336" providerId="AD" clId="Web-{995946C5-53EE-0E8E-C5AC-D9ED93677A18}" dt="2022-11-14T10:47:55.986" v="1" actId="20577"/>
          <ac:spMkLst>
            <pc:docMk/>
            <pc:sldMk cId="0" sldId="745"/>
            <ac:spMk id="7" creationId="{FE40E7C7-686B-4938-91F7-46C27C5D45D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1134450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981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21259" y="166061"/>
            <a:ext cx="5472608" cy="213616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0"/>
          <p:cNvSpPr>
            <a:spLocks noGrp="1"/>
          </p:cNvSpPr>
          <p:nvPr>
            <p:ph type="body" idx="1" hasCustomPrompt="1"/>
          </p:nvPr>
        </p:nvSpPr>
        <p:spPr>
          <a:xfrm>
            <a:off x="1916989" y="4411899"/>
            <a:ext cx="13787330" cy="412187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342917" indent="-342917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</a:defRPr>
            </a:lvl2pPr>
            <a:lvl3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0" indent="0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One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Body Level Five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1901379" y="2302224"/>
            <a:ext cx="13802940" cy="1892636"/>
          </a:xfrm>
          <a:prstGeom prst="rect">
            <a:avLst/>
          </a:prstGeom>
        </p:spPr>
        <p:txBody>
          <a:bodyPr anchor="ctr" anchorCtr="0"/>
          <a:lstStyle>
            <a:lvl1pPr>
              <a:defRPr sz="48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4800" dirty="0">
                <a:solidFill>
                  <a:srgbClr val="384F5A"/>
                </a:solidFill>
              </a:rPr>
              <a:t>Click to edit Master title style</a:t>
            </a:r>
            <a:endParaRPr sz="4800" dirty="0">
              <a:solidFill>
                <a:srgbClr val="384F5A"/>
              </a:solidFill>
            </a:endParaRPr>
          </a:p>
        </p:txBody>
      </p:sp>
      <p:pic>
        <p:nvPicPr>
          <p:cNvPr id="15" name="pasted-image.pdf">
            <a:extLst>
              <a:ext uri="{FF2B5EF4-FFF2-40B4-BE49-F238E27FC236}">
                <a16:creationId xmlns:a16="http://schemas.microsoft.com/office/drawing/2014/main" id="{9484A37B-4E7A-4BF4-BB77-CB3B403BDE78}"/>
              </a:ext>
            </a:extLst>
          </p:cNvPr>
          <p:cNvPicPr/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"/>
          <a:stretch/>
        </p:blipFill>
        <p:spPr>
          <a:xfrm>
            <a:off x="10155731" y="412304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E39042A7-B9FD-4C41-97CF-513A3D82609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22183" y="8750817"/>
            <a:ext cx="3724978" cy="744993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5"/>
          <a:stretch/>
        </p:blipFill>
        <p:spPr>
          <a:xfrm>
            <a:off x="10146315" y="-25016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body" idx="1" hasCustomPrompt="1"/>
          </p:nvPr>
        </p:nvSpPr>
        <p:spPr>
          <a:xfrm>
            <a:off x="5994115" y="2068489"/>
            <a:ext cx="10524888" cy="5688632"/>
          </a:xfrm>
          <a:prstGeom prst="rect">
            <a:avLst/>
          </a:prstGeom>
        </p:spPr>
        <p:txBody>
          <a:bodyPr/>
          <a:lstStyle>
            <a:lvl1pPr marL="0" indent="0" algn="r" defTabSz="543332">
              <a:spcBef>
                <a:spcPts val="700"/>
              </a:spcBef>
              <a:buNone/>
              <a:defRPr sz="1800">
                <a:solidFill>
                  <a:srgbClr val="000000"/>
                </a:solidFill>
                <a:latin typeface="+mn-lt"/>
              </a:defRPr>
            </a:lvl1pPr>
          </a:lstStyle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600" b="1" dirty="0" err="1">
                <a:solidFill>
                  <a:srgbClr val="FFFFFF"/>
                </a:solidFill>
              </a:rPr>
              <a:t>Name</a:t>
            </a:r>
            <a:r>
              <a:rPr lang="it-IT" sz="3600" b="1" dirty="0">
                <a:solidFill>
                  <a:srgbClr val="FFFFFF"/>
                </a:solidFill>
              </a:rPr>
              <a:t> </a:t>
            </a:r>
            <a:r>
              <a:rPr lang="it-IT" sz="3600" b="1" dirty="0" err="1">
                <a:solidFill>
                  <a:srgbClr val="FFFFFF"/>
                </a:solidFill>
              </a:rPr>
              <a:t>Surname</a:t>
            </a:r>
            <a:endParaRPr lang="it-IT" sz="3600" b="1" dirty="0">
              <a:solidFill>
                <a:srgbClr val="FFFFFF"/>
              </a:solidFill>
            </a:endParaRPr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endParaRPr lang="it-IT" sz="36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chemeClr val="bg1"/>
                </a:solidFill>
              </a:rPr>
              <a:t>username@horizonresultsbooster.eu</a:t>
            </a:r>
            <a:endParaRPr lang="it-IT" sz="3200" b="1" dirty="0"/>
          </a:p>
          <a:p>
            <a:pPr marL="0" lvl="0" indent="0" defTabSz="543332">
              <a:spcBef>
                <a:spcPts val="700"/>
              </a:spcBef>
              <a:buNone/>
              <a:defRPr>
                <a:solidFill>
                  <a:srgbClr val="000000"/>
                </a:solidFill>
              </a:defRPr>
            </a:pPr>
            <a:r>
              <a:rPr lang="it-IT" sz="3200" b="1" dirty="0">
                <a:solidFill>
                  <a:srgbClr val="FFFFFF"/>
                </a:solidFill>
              </a:rPr>
              <a:t>www.horizonresultbooster.eu</a:t>
            </a:r>
          </a:p>
          <a:p>
            <a:pPr lvl="0">
              <a:defRPr>
                <a:solidFill>
                  <a:srgbClr val="000000"/>
                </a:solidFill>
              </a:defRPr>
            </a:pPr>
            <a:endParaRPr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od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GB" sz="3600" dirty="0">
                <a:solidFill>
                  <a:srgbClr val="384F5A"/>
                </a:solidFill>
              </a:rPr>
              <a:t>Click to edit Master title style</a:t>
            </a:r>
            <a:endParaRPr sz="3600" dirty="0">
              <a:solidFill>
                <a:srgbClr val="384F5A"/>
              </a:solidFill>
            </a:endParaRPr>
          </a:p>
        </p:txBody>
      </p:sp>
      <p:sp>
        <p:nvSpPr>
          <p:cNvPr id="39" name="Shape 39"/>
          <p:cNvSpPr>
            <a:spLocks noGrp="1"/>
          </p:cNvSpPr>
          <p:nvPr>
            <p:ph type="body" idx="1" hasCustomPrompt="1"/>
          </p:nvPr>
        </p:nvSpPr>
        <p:spPr>
          <a:xfrm>
            <a:off x="1270039" y="2603500"/>
            <a:ext cx="14800185" cy="5978565"/>
          </a:xfrm>
          <a:prstGeom prst="rect">
            <a:avLst/>
          </a:prstGeom>
        </p:spPr>
        <p:txBody>
          <a:bodyPr/>
          <a:lstStyle>
            <a:lvl1pPr marL="296348" indent="-296348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  <a:lvl2pPr marL="740870" indent="-296348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2pPr>
            <a:lvl3pPr marL="1185392" indent="-296348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3pPr>
            <a:lvl4pPr marL="1629914" indent="-296348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4pPr>
            <a:lvl5pPr marL="2074437" indent="-296348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384F5A"/>
                </a:solidFill>
              </a:rPr>
              <a:t> </a:t>
            </a:r>
            <a:r>
              <a:rPr sz="2400" dirty="0">
                <a:solidFill>
                  <a:srgbClr val="384F5A"/>
                </a:solidFill>
              </a:rPr>
              <a:t>Body Level Five</a:t>
            </a:r>
          </a:p>
        </p:txBody>
      </p:sp>
      <p:pic>
        <p:nvPicPr>
          <p:cNvPr id="40" name="pasted-image.pdf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5195" y="8608862"/>
            <a:ext cx="2617595" cy="102174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xfrm>
            <a:off x="16149517" y="8944196"/>
            <a:ext cx="720080" cy="476086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rgbClr val="000154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</a:defRPr>
            </a:lvl1pPr>
          </a:lstStyle>
          <a:p>
            <a:fld id="{86CB4B4D-7CA3-9044-876B-883B54F8677D}" type="slidenum">
              <a:rPr lang="it-IT" smtClean="0"/>
              <a:pPr/>
              <a:t>‹#›</a:t>
            </a:fld>
            <a:endParaRPr lang="it-IT" dirty="0"/>
          </a:p>
        </p:txBody>
      </p:sp>
      <p:pic>
        <p:nvPicPr>
          <p:cNvPr id="11" name="pasted-image.pdf"/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315" y="-25016"/>
            <a:ext cx="7193948" cy="946939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pasted-image.pd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97" y="9657404"/>
            <a:ext cx="17157274" cy="962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ETA PPT_tlo.pd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7325520" cy="9747128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7804" y="2428528"/>
            <a:ext cx="10801199" cy="52636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lang="en-US" sz="2400" dirty="0">
                <a:solidFill>
                  <a:srgbClr val="384F5A"/>
                </a:solidFill>
              </a:rPr>
              <a:t> Body Level Five</a:t>
            </a:r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71919" y="7973144"/>
            <a:ext cx="4022748" cy="1443508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253308" y="448316"/>
            <a:ext cx="15265696" cy="15819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b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Title Text</a:t>
            </a:r>
          </a:p>
        </p:txBody>
      </p:sp>
      <p:pic>
        <p:nvPicPr>
          <p:cNvPr id="12" name="Immagine 11" descr="Immagine che contiene computer&#10;&#10;Descrizione generata automaticamente">
            <a:extLst>
              <a:ext uri="{FF2B5EF4-FFF2-40B4-BE49-F238E27FC236}">
                <a16:creationId xmlns:a16="http://schemas.microsoft.com/office/drawing/2014/main" id="{A9176AB3-A203-4C3F-AD03-2E0BED557C1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50893" y="8045443"/>
            <a:ext cx="2868110" cy="12428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ransition spd="med"/>
  <p:hf hdr="0" ftr="0" dt="0"/>
  <p:txStyles>
    <p:titleStyle>
      <a:lvl1pPr defTabSz="584229" eaLnBrk="1" hangingPunct="1">
        <a:defRPr sz="3600" baseline="0">
          <a:solidFill>
            <a:srgbClr val="FFFFFF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indent="228611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2pPr>
      <a:lvl3pPr indent="457223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3pPr>
      <a:lvl4pPr indent="685835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4pPr>
      <a:lvl5pPr indent="914446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5pPr>
      <a:lvl6pPr indent="1143057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indent="1371668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indent="1600280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indent="1828892" defTabSz="584229" eaLnBrk="1" hangingPunct="1">
        <a:defRPr sz="3600"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titleStyle>
    <p:bodyStyle>
      <a:lvl1pPr marL="220446" indent="-220446" defTabSz="584229" eaLnBrk="1" hangingPunct="1">
        <a:spcBef>
          <a:spcPts val="1800"/>
        </a:spcBef>
        <a:buSzPct val="75000"/>
        <a:buFont typeface="Segoe UI" panose="020B0502040204020203" pitchFamily="34" charset="0"/>
        <a:buChar char="●"/>
        <a:defRPr sz="2400"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1pPr>
      <a:lvl2pPr marL="563363" indent="-220446" defTabSz="584229" eaLnBrk="1" hangingPunct="1">
        <a:spcBef>
          <a:spcPts val="1800"/>
        </a:spcBef>
        <a:buSzPct val="6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2pPr>
      <a:lvl3pPr marL="906281" indent="-220446" defTabSz="584229" eaLnBrk="1" hangingPunct="1">
        <a:spcBef>
          <a:spcPts val="1800"/>
        </a:spcBef>
        <a:buSzPct val="6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3pPr>
      <a:lvl4pPr marL="1249198" indent="-220446" defTabSz="584229" eaLnBrk="1" hangingPunct="1">
        <a:spcBef>
          <a:spcPts val="1800"/>
        </a:spcBef>
        <a:buSzPct val="55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4pPr>
      <a:lvl5pPr marL="1592114" indent="-220446" defTabSz="584229" eaLnBrk="1" hangingPunct="1">
        <a:spcBef>
          <a:spcPts val="1800"/>
        </a:spcBef>
        <a:buSzPct val="50000"/>
        <a:buFont typeface="Segoe UI" panose="020B0502040204020203" pitchFamily="34" charset="0"/>
        <a:buChar char="●"/>
        <a:defRPr>
          <a:solidFill>
            <a:srgbClr val="3A3A3C"/>
          </a:solidFill>
          <a:latin typeface="+mn-lt"/>
          <a:ea typeface="Verdana" panose="020B0604030504040204" pitchFamily="34" charset="0"/>
          <a:cs typeface="Segoe UI" panose="020B0502040204020203" pitchFamily="34" charset="0"/>
          <a:sym typeface="Calibri"/>
        </a:defRPr>
      </a:lvl5pPr>
      <a:lvl6pPr marL="1935032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6pPr>
      <a:lvl7pPr marL="2277949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7pPr>
      <a:lvl8pPr marL="2620866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8pPr>
      <a:lvl9pPr marL="2963783" indent="-220446" defTabSz="584229" eaLnBrk="1" hangingPunct="1">
        <a:spcBef>
          <a:spcPts val="1800"/>
        </a:spcBef>
        <a:buSzPct val="75000"/>
        <a:buChar char="•"/>
        <a:defRPr>
          <a:solidFill>
            <a:srgbClr val="FFFFFF"/>
          </a:solidFill>
          <a:latin typeface="+mn-lt"/>
          <a:ea typeface="+mn-ea"/>
          <a:cs typeface="+mn-cs"/>
          <a:sym typeface="Calibri"/>
        </a:defRPr>
      </a:lvl9pPr>
    </p:bodyStyle>
    <p:otherStyle>
      <a:lvl1pPr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228611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457223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685835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914446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1143057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1371668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1600280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1828892" algn="ctr" defTabSz="584229" eaLnBrk="1" hangingPunct="1">
        <a:defRPr sz="11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72" userDrawn="1">
          <p15:clr>
            <a:srgbClr val="F26B43"/>
          </p15:clr>
        </p15:guide>
        <p15:guide id="2" pos="546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phosphate.net/" TargetMode="External"/><Relationship Id="rId13" Type="http://schemas.openxmlformats.org/officeDocument/2006/relationships/image" Target="../media/image49.png"/><Relationship Id="rId3" Type="http://schemas.openxmlformats.org/officeDocument/2006/relationships/image" Target="../media/image41.png"/><Relationship Id="rId7" Type="http://schemas.openxmlformats.org/officeDocument/2006/relationships/hyperlink" Target="http://www.refertil.info/" TargetMode="External"/><Relationship Id="rId12" Type="http://schemas.openxmlformats.org/officeDocument/2006/relationships/image" Target="../media/image48.svg"/><Relationship Id="rId17" Type="http://schemas.openxmlformats.org/officeDocument/2006/relationships/image" Target="../media/image53.svg"/><Relationship Id="rId2" Type="http://schemas.openxmlformats.org/officeDocument/2006/relationships/image" Target="../media/image40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4.svg"/><Relationship Id="rId11" Type="http://schemas.openxmlformats.org/officeDocument/2006/relationships/image" Target="../media/image47.png"/><Relationship Id="rId5" Type="http://schemas.openxmlformats.org/officeDocument/2006/relationships/image" Target="../media/image43.png"/><Relationship Id="rId15" Type="http://schemas.openxmlformats.org/officeDocument/2006/relationships/image" Target="../media/image51.png"/><Relationship Id="rId10" Type="http://schemas.openxmlformats.org/officeDocument/2006/relationships/image" Target="../media/image46.svg"/><Relationship Id="rId4" Type="http://schemas.openxmlformats.org/officeDocument/2006/relationships/image" Target="../media/image42.sv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segnale, monitor, uomo, luce&#10;&#10;Descrizione generata automaticamente">
            <a:extLst>
              <a:ext uri="{FF2B5EF4-FFF2-40B4-BE49-F238E27FC236}">
                <a16:creationId xmlns:a16="http://schemas.microsoft.com/office/drawing/2014/main" id="{DA80F695-5095-46CF-A8E8-649E3D2CE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650" y="2068488"/>
            <a:ext cx="6119614" cy="7370017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FE40E7C7-686B-4938-91F7-46C27C5D45D6}"/>
              </a:ext>
            </a:extLst>
          </p:cNvPr>
          <p:cNvSpPr txBox="1"/>
          <p:nvPr/>
        </p:nvSpPr>
        <p:spPr>
          <a:xfrm>
            <a:off x="1883601" y="2650886"/>
            <a:ext cx="9694888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 lIns="91440" tIns="45720" rIns="91440" bIns="45720" anchor="t">
            <a:sp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000154"/>
                </a:solidFill>
              </a:rPr>
              <a:t>Info Session: Horizon Results Booster </a:t>
            </a:r>
            <a:endParaRPr lang="en-US" dirty="0">
              <a:solidFill>
                <a:srgbClr val="000154"/>
              </a:solidFill>
            </a:endParaRPr>
          </a:p>
          <a:p>
            <a:pPr algn="l"/>
            <a:r>
              <a:rPr lang="en-US" b="1" i="0" u="none" strike="noStrike" baseline="0" dirty="0">
                <a:solidFill>
                  <a:srgbClr val="000154"/>
                </a:solidFill>
              </a:rPr>
              <a:t>17th of November 2022</a:t>
            </a:r>
            <a:r>
              <a:rPr lang="en-US" b="1" dirty="0">
                <a:solidFill>
                  <a:srgbClr val="000154"/>
                </a:solidFill>
              </a:rPr>
              <a:t> </a:t>
            </a:r>
            <a:endParaRPr lang="en-US" b="0" i="0" u="none" strike="noStrike" baseline="0">
              <a:solidFill>
                <a:srgbClr val="000154"/>
              </a:solidFill>
              <a:cs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1A847D9-32C0-4317-88F3-4814A2D76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883601" y="3857812"/>
            <a:ext cx="13746647" cy="830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8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Go-To-Market (GTM) Services (Part II)</a:t>
            </a:r>
          </a:p>
        </p:txBody>
      </p:sp>
      <p:sp>
        <p:nvSpPr>
          <p:cNvPr id="6" name="Shape 71">
            <a:extLst>
              <a:ext uri="{FF2B5EF4-FFF2-40B4-BE49-F238E27FC236}">
                <a16:creationId xmlns:a16="http://schemas.microsoft.com/office/drawing/2014/main" id="{0FF2E2C6-5EA3-49D1-A326-E1A291FB39CC}"/>
              </a:ext>
            </a:extLst>
          </p:cNvPr>
          <p:cNvSpPr txBox="1">
            <a:spLocks/>
          </p:cNvSpPr>
          <p:nvPr/>
        </p:nvSpPr>
        <p:spPr>
          <a:xfrm>
            <a:off x="1916461" y="5064791"/>
            <a:ext cx="7200800" cy="68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 marL="0" indent="0" defTabSz="584229" eaLnBrk="1" hangingPunct="1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342917" indent="-342917" defTabSz="584229" eaLnBrk="1" hangingPunct="1">
              <a:spcBef>
                <a:spcPts val="0"/>
              </a:spcBef>
              <a:buSzPct val="75000"/>
              <a:buFontTx/>
              <a:buBlip>
                <a:blip r:embed="rId3"/>
              </a:buBlip>
              <a:defRPr sz="2400">
                <a:solidFill>
                  <a:srgbClr val="384F5A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0" indent="0" defTabSz="584229" eaLnBrk="1" hangingPunct="1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0" indent="0" defTabSz="584229" eaLnBrk="1" hangingPunct="1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0" indent="0" defTabSz="584229" eaLnBrk="1" hangingPunct="1">
              <a:spcBef>
                <a:spcPts val="0"/>
              </a:spcBef>
              <a:buSzPct val="75000"/>
              <a:buFont typeface="Arial" panose="020B0604020202020204" pitchFamily="34" charset="0"/>
              <a:buNone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en-US" dirty="0">
                <a:solidFill>
                  <a:srgbClr val="000154"/>
                </a:solidFill>
              </a:rPr>
              <a:t>Prepared by Anna Franciosini, </a:t>
            </a:r>
            <a:r>
              <a:rPr lang="en-US" dirty="0" err="1">
                <a:solidFill>
                  <a:srgbClr val="000154"/>
                </a:solidFill>
              </a:rPr>
              <a:t>Ciaotech</a:t>
            </a:r>
            <a:r>
              <a:rPr lang="en-US" dirty="0">
                <a:solidFill>
                  <a:srgbClr val="000154"/>
                </a:solidFill>
              </a:rPr>
              <a:t> / PNO Consulting </a:t>
            </a:r>
          </a:p>
          <a:p>
            <a:endParaRPr lang="en-GB" dirty="0">
              <a:solidFill>
                <a:srgbClr val="000154"/>
              </a:solidFill>
            </a:endParaRP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3805144" y="4091970"/>
            <a:ext cx="11523088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</a:t>
            </a:r>
          </a:p>
          <a:p>
            <a:pPr algn="l"/>
            <a:r>
              <a:rPr lang="en-GB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6: Access to non-EU Funding</a:t>
            </a:r>
            <a:endParaRPr lang="en-US" sz="40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D646E2-0B28-3387-A29C-AAE79B4160C6}"/>
              </a:ext>
            </a:extLst>
          </p:cNvPr>
          <p:cNvGrpSpPr/>
          <p:nvPr/>
        </p:nvGrpSpPr>
        <p:grpSpPr>
          <a:xfrm>
            <a:off x="1037283" y="3661473"/>
            <a:ext cx="2448272" cy="2430654"/>
            <a:chOff x="12630571" y="6407721"/>
            <a:chExt cx="2448272" cy="24306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AC31FFC2-AA3D-7AB6-ADF0-EBB1E1646EBD}"/>
                </a:ext>
              </a:extLst>
            </p:cNvPr>
            <p:cNvSpPr/>
            <p:nvPr/>
          </p:nvSpPr>
          <p:spPr>
            <a:xfrm>
              <a:off x="12630571" y="6407721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algn="ctr" rotWithShape="0">
                <a:schemeClr val="bg1">
                  <a:lumMod val="65000"/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F51D5B-44BB-ACEE-CDE7-3042BB10E4A5}"/>
                </a:ext>
              </a:extLst>
            </p:cNvPr>
            <p:cNvSpPr txBox="1"/>
            <p:nvPr/>
          </p:nvSpPr>
          <p:spPr>
            <a:xfrm>
              <a:off x="12950160" y="7686995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Non-EU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funding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6" name="Graphic 5" descr="Money with solid fill">
              <a:extLst>
                <a:ext uri="{FF2B5EF4-FFF2-40B4-BE49-F238E27FC236}">
                  <a16:creationId xmlns:a16="http://schemas.microsoft.com/office/drawing/2014/main" id="{EC5F1D6E-4775-2557-A084-6BF402B98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397507" y="665880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51585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48AB-2C1D-46DA-A3DF-418CE4C4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</a:rPr>
              <a:t>GTM </a:t>
            </a:r>
            <a:r>
              <a:rPr lang="en-GB" sz="4000" dirty="0">
                <a:solidFill>
                  <a:srgbClr val="000154"/>
                </a:solidFill>
                <a:latin typeface="+mn-lt"/>
              </a:rPr>
              <a:t>Access to Non-EU Funding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309-FB51-4C0E-958B-586BD25C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3427" y="2716560"/>
            <a:ext cx="13816088" cy="216024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200" b="1" u="none" strike="noStrike" dirty="0">
                <a:solidFill>
                  <a:srgbClr val="000154"/>
                </a:solidFill>
                <a:effectLst/>
                <a:latin typeface="+mn-lt"/>
              </a:rPr>
              <a:t>Service Characteristics</a:t>
            </a:r>
          </a:p>
          <a:p>
            <a:pPr algn="l"/>
            <a:r>
              <a:rPr lang="en-GB" sz="3200" u="none" strike="noStrike" dirty="0">
                <a:solidFill>
                  <a:srgbClr val="000154"/>
                </a:solidFill>
                <a:effectLst/>
                <a:latin typeface="+mn-lt"/>
              </a:rPr>
              <a:t>Developing thorough public/private funding strategy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Achieve a preliminary conceptualization of an innovative project proposal</a:t>
            </a:r>
            <a:endParaRPr lang="en-GB" sz="3200" u="none" strike="noStrike" dirty="0">
              <a:solidFill>
                <a:srgbClr val="000154"/>
              </a:solidFill>
              <a:effectLst/>
              <a:latin typeface="+mn-lt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8F0D-347A-4C21-87F9-C75F5AB6A8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9DE1C1-8432-436E-82FC-7258B1B1D1EF}"/>
              </a:ext>
            </a:extLst>
          </p:cNvPr>
          <p:cNvSpPr txBox="1">
            <a:spLocks/>
          </p:cNvSpPr>
          <p:nvPr/>
        </p:nvSpPr>
        <p:spPr>
          <a:xfrm>
            <a:off x="2333427" y="5308848"/>
            <a:ext cx="13816088" cy="266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None/>
            </a:pPr>
            <a:r>
              <a:rPr lang="en-GB" sz="3200" b="1" dirty="0">
                <a:solidFill>
                  <a:srgbClr val="000154"/>
                </a:solidFill>
                <a:latin typeface="+mn-lt"/>
              </a:rPr>
              <a:t>Activities included in the service: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Identifying available funding opportunities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Identifying which funding suits beneficiary’s objectives</a:t>
            </a:r>
          </a:p>
          <a:p>
            <a:pPr algn="l"/>
            <a:r>
              <a:rPr lang="en-GB" sz="3200" dirty="0">
                <a:solidFill>
                  <a:srgbClr val="000154"/>
                </a:solidFill>
                <a:latin typeface="+mn-lt"/>
              </a:rPr>
              <a:t>Understanding how to prioritize different opportunities</a:t>
            </a:r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5296DF6B-2F25-B8D2-C0BA-014B2AFC1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648" y="2716560"/>
            <a:ext cx="914400" cy="914400"/>
          </a:xfrm>
          <a:prstGeom prst="rect">
            <a:avLst/>
          </a:prstGeom>
        </p:spPr>
      </p:pic>
      <p:pic>
        <p:nvPicPr>
          <p:cNvPr id="7" name="Graphic 6" descr="Badge Follow with solid fill">
            <a:extLst>
              <a:ext uri="{FF2B5EF4-FFF2-40B4-BE49-F238E27FC236}">
                <a16:creationId xmlns:a16="http://schemas.microsoft.com/office/drawing/2014/main" id="{9DAEA4D3-64E8-9888-0963-C0B7D856E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51297" y="5306838"/>
            <a:ext cx="722090" cy="7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367644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1E6DD-B068-4789-AD34-CAF5891DF69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03ED441-F85B-4C6A-AE4A-159987649D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568997"/>
              </p:ext>
            </p:extLst>
          </p:nvPr>
        </p:nvGraphicFramePr>
        <p:xfrm>
          <a:off x="1025564" y="2140496"/>
          <a:ext cx="15287547" cy="648560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413287">
                  <a:extLst>
                    <a:ext uri="{9D8B030D-6E8A-4147-A177-3AD203B41FA5}">
                      <a16:colId xmlns:a16="http://schemas.microsoft.com/office/drawing/2014/main" val="2399862369"/>
                    </a:ext>
                  </a:extLst>
                </a:gridCol>
                <a:gridCol w="9997341">
                  <a:extLst>
                    <a:ext uri="{9D8B030D-6E8A-4147-A177-3AD203B41FA5}">
                      <a16:colId xmlns:a16="http://schemas.microsoft.com/office/drawing/2014/main" val="2442601246"/>
                    </a:ext>
                  </a:extLst>
                </a:gridCol>
                <a:gridCol w="2876919">
                  <a:extLst>
                    <a:ext uri="{9D8B030D-6E8A-4147-A177-3AD203B41FA5}">
                      <a16:colId xmlns:a16="http://schemas.microsoft.com/office/drawing/2014/main" val="1699193090"/>
                    </a:ext>
                  </a:extLst>
                </a:gridCol>
              </a:tblGrid>
              <a:tr h="250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Types of support 6.1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Tools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4104932197"/>
                  </a:ext>
                </a:extLst>
              </a:tr>
              <a:tr h="559233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Analysis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Scan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Analysis of funding opportunities facilitating co-financing &amp; G2M process of the specific projects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rowSpan="6">
                  <a:txBody>
                    <a:bodyPr/>
                    <a:lstStyle/>
                    <a:p>
                      <a:pPr marL="177800" indent="-88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</a:p>
                    <a:p>
                      <a:pPr marL="177800" indent="-88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Programme Template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157431689"/>
                  </a:ext>
                </a:extLst>
              </a:tr>
              <a:tr h="37754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Analysis of project’s exploitation or business plan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Funding Programme Template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544740935"/>
                  </a:ext>
                </a:extLst>
              </a:tr>
              <a:tr h="380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Presentation of funding landscape, opportunities, criteria &amp; requirements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254473981"/>
                  </a:ext>
                </a:extLst>
              </a:tr>
              <a:tr h="569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Outline of possible funding programmes types fitting the activities/projects to be funded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50085408"/>
                  </a:ext>
                </a:extLst>
              </a:tr>
              <a:tr h="33864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In-depth funding scan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55284483"/>
                  </a:ext>
                </a:extLst>
              </a:tr>
              <a:tr h="43873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3-hours coaching session on setting up funding strategy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629799500"/>
                  </a:ext>
                </a:extLst>
              </a:tr>
              <a:tr h="250284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6.2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Tools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031347217"/>
                  </a:ext>
                </a:extLst>
              </a:tr>
              <a:tr h="56915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Strategy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 in the evaluation of identified funding possibilities "pros and cons"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rowSpan="2">
                  <a:txBody>
                    <a:bodyPr/>
                    <a:lstStyle/>
                    <a:p>
                      <a:pPr marL="177800" indent="-8890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Report on Funding Opportunities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065642314"/>
                  </a:ext>
                </a:extLst>
              </a:tr>
              <a:tr h="3807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Advice on (strategic) prioritization of different funding opportunities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3917214869"/>
                  </a:ext>
                </a:extLst>
              </a:tr>
              <a:tr h="342607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6.3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Activities</a:t>
                      </a: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  <a:cs typeface="+mn-cs"/>
                          <a:sym typeface="Calibri"/>
                        </a:rPr>
                        <a:t>Tools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015382837"/>
                  </a:ext>
                </a:extLst>
              </a:tr>
              <a:tr h="380749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Funding application coaching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Optimization of project application concept, structure, content and argumentation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rowSpan="4">
                  <a:txBody>
                    <a:bodyPr/>
                    <a:lstStyle/>
                    <a:p>
                      <a:pPr marL="171450" indent="-825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Assessment Form</a:t>
                      </a:r>
                    </a:p>
                    <a:p>
                      <a:pPr marL="171450" indent="-825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Description template</a:t>
                      </a: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874043756"/>
                  </a:ext>
                </a:extLst>
              </a:tr>
              <a:tr h="39144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 to application concept development and project  positioning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Project Description template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2654377814"/>
                  </a:ext>
                </a:extLst>
              </a:tr>
              <a:tr h="569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on the proposal and additional input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749631679"/>
                  </a:ext>
                </a:extLst>
              </a:tr>
              <a:tr h="56915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Project qualitative assessment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4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4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  <a:p>
                      <a:pPr algn="l" fontAlgn="b"/>
                      <a:r>
                        <a:rPr lang="en-GB" sz="12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2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4471" marR="4471" marT="4471" marB="0" anchor="ctr"/>
                </a:tc>
                <a:extLst>
                  <a:ext uri="{0D108BD9-81ED-4DB2-BD59-A6C34878D82A}">
                    <a16:rowId xmlns:a16="http://schemas.microsoft.com/office/drawing/2014/main" val="1995523110"/>
                  </a:ext>
                </a:extLst>
              </a:tr>
            </a:tbl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846EBEF3-10ED-4FA8-8F1D-39418A1E4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  <a:latin typeface="+mn-lt"/>
              </a:rPr>
              <a:t>GTM Access to non-EU Funding: Types of Support </a:t>
            </a:r>
          </a:p>
        </p:txBody>
      </p:sp>
    </p:spTree>
    <p:extLst>
      <p:ext uri="{BB962C8B-B14F-4D97-AF65-F5344CB8AC3E}">
        <p14:creationId xmlns:p14="http://schemas.microsoft.com/office/powerpoint/2010/main" val="140242396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9D46-11E2-4FAC-9C70-ACD07FDE2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13</a:t>
            </a:fld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AA1A7-130D-4A0A-A036-D23A2C60BE26}"/>
              </a:ext>
            </a:extLst>
          </p:cNvPr>
          <p:cNvSpPr txBox="1"/>
          <p:nvPr/>
        </p:nvSpPr>
        <p:spPr>
          <a:xfrm>
            <a:off x="380447" y="2364352"/>
            <a:ext cx="3816314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Project Seeking Funding Template</a:t>
            </a:r>
          </a:p>
        </p:txBody>
      </p:sp>
      <p:pic>
        <p:nvPicPr>
          <p:cNvPr id="5" name="Picture 4" descr="Image presenting the Project Seeking Funding Template&#10;">
            <a:extLst>
              <a:ext uri="{FF2B5EF4-FFF2-40B4-BE49-F238E27FC236}">
                <a16:creationId xmlns:a16="http://schemas.microsoft.com/office/drawing/2014/main" id="{9C09AD3B-6BDD-445D-966D-0DEF5751A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687916">
            <a:off x="864935" y="3420179"/>
            <a:ext cx="3290371" cy="4704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Image presenting the Grant Factsheet Template&#10;">
            <a:extLst>
              <a:ext uri="{FF2B5EF4-FFF2-40B4-BE49-F238E27FC236}">
                <a16:creationId xmlns:a16="http://schemas.microsoft.com/office/drawing/2014/main" id="{3634E812-137A-47D2-93FB-3C6AE124D8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81095">
            <a:off x="5471711" y="1977718"/>
            <a:ext cx="3184902" cy="44434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C6FFE91-4682-40D5-B62B-8E54D4BD1D78}"/>
              </a:ext>
            </a:extLst>
          </p:cNvPr>
          <p:cNvSpPr txBox="1"/>
          <p:nvPr/>
        </p:nvSpPr>
        <p:spPr>
          <a:xfrm>
            <a:off x="7621596" y="1718869"/>
            <a:ext cx="2936005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Grant Factsheet Template</a:t>
            </a:r>
          </a:p>
        </p:txBody>
      </p:sp>
      <p:pic>
        <p:nvPicPr>
          <p:cNvPr id="13" name="Picture 12" descr="Image presenting Project Description Template&#10;">
            <a:extLst>
              <a:ext uri="{FF2B5EF4-FFF2-40B4-BE49-F238E27FC236}">
                <a16:creationId xmlns:a16="http://schemas.microsoft.com/office/drawing/2014/main" id="{4413EBC5-F095-4363-A357-273F05480A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5661">
            <a:off x="13868459" y="1313613"/>
            <a:ext cx="2809088" cy="40722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 descr="Image presenting the Project Description Template">
            <a:extLst>
              <a:ext uri="{FF2B5EF4-FFF2-40B4-BE49-F238E27FC236}">
                <a16:creationId xmlns:a16="http://schemas.microsoft.com/office/drawing/2014/main" id="{2E528947-26F9-4FC1-A8AC-A89CA4D87F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325661">
            <a:off x="12806809" y="1834552"/>
            <a:ext cx="2917361" cy="415047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3C5506-4814-4365-AEB9-7745356CE190}"/>
              </a:ext>
            </a:extLst>
          </p:cNvPr>
          <p:cNvSpPr txBox="1"/>
          <p:nvPr/>
        </p:nvSpPr>
        <p:spPr>
          <a:xfrm>
            <a:off x="11287160" y="961259"/>
            <a:ext cx="325403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Project Description Template</a:t>
            </a:r>
          </a:p>
        </p:txBody>
      </p:sp>
      <p:pic>
        <p:nvPicPr>
          <p:cNvPr id="15" name="Picture 14" descr="Image presenting the Project Assessment Form">
            <a:extLst>
              <a:ext uri="{FF2B5EF4-FFF2-40B4-BE49-F238E27FC236}">
                <a16:creationId xmlns:a16="http://schemas.microsoft.com/office/drawing/2014/main" id="{D5E030F2-C481-4AB8-9036-E4CAC6BBDD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0680616">
            <a:off x="13510842" y="4997807"/>
            <a:ext cx="3015013" cy="42554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0A8730-CDE4-45E4-855A-03C24D472F8C}"/>
              </a:ext>
            </a:extLst>
          </p:cNvPr>
          <p:cNvSpPr txBox="1"/>
          <p:nvPr/>
        </p:nvSpPr>
        <p:spPr>
          <a:xfrm>
            <a:off x="10311095" y="7800396"/>
            <a:ext cx="324036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rtl="0" latinLnBrk="1" hangingPunct="0"/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Project Assessment Form</a:t>
            </a:r>
          </a:p>
        </p:txBody>
      </p:sp>
      <p:grpSp>
        <p:nvGrpSpPr>
          <p:cNvPr id="22" name="Group 21" descr="Image presenting the Characterization of Funding Opportunities Form">
            <a:extLst>
              <a:ext uri="{FF2B5EF4-FFF2-40B4-BE49-F238E27FC236}">
                <a16:creationId xmlns:a16="http://schemas.microsoft.com/office/drawing/2014/main" id="{1C5B2401-DCC3-4FDE-8F3E-ED546AD9864A}"/>
              </a:ext>
            </a:extLst>
          </p:cNvPr>
          <p:cNvGrpSpPr/>
          <p:nvPr/>
        </p:nvGrpSpPr>
        <p:grpSpPr>
          <a:xfrm rot="20680217">
            <a:off x="5490666" y="4204198"/>
            <a:ext cx="3725552" cy="4775275"/>
            <a:chOff x="5239987" y="3234316"/>
            <a:chExt cx="3429351" cy="41627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B39C849-CDEA-44D7-B078-40DA22FEB0A4}"/>
                </a:ext>
              </a:extLst>
            </p:cNvPr>
            <p:cNvSpPr/>
            <p:nvPr/>
          </p:nvSpPr>
          <p:spPr>
            <a:xfrm>
              <a:off x="5239987" y="3234316"/>
              <a:ext cx="3429351" cy="4162764"/>
            </a:xfrm>
            <a:prstGeom prst="rect">
              <a:avLst/>
            </a:prstGeom>
            <a:solidFill>
              <a:schemeClr val="bg1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Light"/>
                <a:ea typeface="Helvetica Light"/>
                <a:cs typeface="Helvetica Light"/>
                <a:sym typeface="Helvetica Light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931E170C-871B-411E-8FFE-A7EE2FC7C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39987" y="3234316"/>
              <a:ext cx="3371379" cy="3997029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58DC4E69-C303-4744-B45B-6C94419CB14E}"/>
              </a:ext>
            </a:extLst>
          </p:cNvPr>
          <p:cNvSpPr txBox="1"/>
          <p:nvPr/>
        </p:nvSpPr>
        <p:spPr>
          <a:xfrm>
            <a:off x="9353448" y="5092824"/>
            <a:ext cx="2570148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l" rtl="0" latinLnBrk="1" hangingPunct="0"/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Characterization of</a:t>
            </a:r>
          </a:p>
          <a:p>
            <a:pPr algn="l" rtl="0" latinLnBrk="1" hangingPunct="0"/>
            <a:r>
              <a:rPr lang="en-GB" sz="2000" b="1" dirty="0">
                <a:solidFill>
                  <a:srgbClr val="FF5E00"/>
                </a:solidFill>
                <a:ea typeface="Verdana" panose="020B0604030504040204" pitchFamily="34" charset="0"/>
              </a:rPr>
              <a:t>Funding Opportunities Form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A85235F5-BD7F-4812-AD9D-9FDA07E6E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  <a:latin typeface="+mn-lt"/>
              </a:rPr>
              <a:t>GTM Access to non-EU Funding: tools</a:t>
            </a:r>
          </a:p>
        </p:txBody>
      </p:sp>
    </p:spTree>
    <p:extLst>
      <p:ext uri="{BB962C8B-B14F-4D97-AF65-F5344CB8AC3E}">
        <p14:creationId xmlns:p14="http://schemas.microsoft.com/office/powerpoint/2010/main" val="18739353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7950051" y="2428528"/>
            <a:ext cx="8568952" cy="547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>
                <a:solidFill>
                  <a:srgbClr val="000000"/>
                </a:solidFill>
              </a:defRPr>
            </a:pPr>
            <a:r>
              <a:rPr lang="it-IT" sz="4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Anna Franciosini</a:t>
            </a:r>
          </a:p>
          <a:p>
            <a:pPr>
              <a:defRPr>
                <a:solidFill>
                  <a:srgbClr val="000000"/>
                </a:solidFill>
              </a:defRPr>
            </a:pPr>
            <a:endParaRPr lang="it-IT" sz="3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booster@meta-group.com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rPr lang="it-IT" sz="3400" b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www.horizonresultsbooster.eu</a:t>
            </a:r>
            <a:endParaRPr sz="3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48F72-BC7D-C091-63F2-602E9CB4581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15</a:t>
            </a:fld>
            <a:endParaRPr lang="it-IT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558FCE-F07F-EA64-F307-4BF5AB8DBCE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6" r="26616"/>
          <a:stretch/>
        </p:blipFill>
        <p:spPr>
          <a:xfrm>
            <a:off x="6620794" y="-115971"/>
            <a:ext cx="10719469" cy="97536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D7C61E6-5D11-2995-626C-7A8813C1F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5235" y="2284512"/>
            <a:ext cx="5544616" cy="1230720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2000" i="1" dirty="0">
                <a:solidFill>
                  <a:srgbClr val="000154"/>
                </a:solidFill>
              </a:rPr>
              <a:t>Reducing mineral fertilisers &amp; chemicals use in agriculture by recycling treated organic waste as compost and bio-char products</a:t>
            </a:r>
            <a:endParaRPr lang="en-GB" dirty="0">
              <a:solidFill>
                <a:srgbClr val="000154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A5D375-901C-ED61-FAA0-806709C35936}"/>
              </a:ext>
            </a:extLst>
          </p:cNvPr>
          <p:cNvSpPr/>
          <p:nvPr/>
        </p:nvSpPr>
        <p:spPr>
          <a:xfrm>
            <a:off x="0" y="8544131"/>
            <a:ext cx="3341539" cy="1013189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D999F9E-2EB7-E30E-2943-99D594C410B6}"/>
              </a:ext>
            </a:extLst>
          </p:cNvPr>
          <p:cNvSpPr txBox="1">
            <a:spLocks/>
          </p:cNvSpPr>
          <p:nvPr/>
        </p:nvSpPr>
        <p:spPr>
          <a:xfrm>
            <a:off x="7484015" y="718587"/>
            <a:ext cx="2393657" cy="531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US" sz="2800" b="1" u="sng" dirty="0">
                <a:solidFill>
                  <a:srgbClr val="000154"/>
                </a:solidFill>
              </a:rPr>
              <a:t>AT A GLANCE</a:t>
            </a:r>
            <a:r>
              <a:rPr lang="hu-HU" sz="2800" b="1" dirty="0">
                <a:solidFill>
                  <a:srgbClr val="000154"/>
                </a:solidFill>
              </a:rPr>
              <a:t>: 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EF7D01DA-7800-4C03-23DF-863212C0297F}"/>
              </a:ext>
            </a:extLst>
          </p:cNvPr>
          <p:cNvSpPr txBox="1">
            <a:spLocks/>
          </p:cNvSpPr>
          <p:nvPr/>
        </p:nvSpPr>
        <p:spPr>
          <a:xfrm>
            <a:off x="7902624" y="2882528"/>
            <a:ext cx="8693062" cy="1361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Font typeface="Segoe UI" panose="020B0502040204020203" pitchFamily="34" charset="0"/>
              <a:buNone/>
            </a:pPr>
            <a:r>
              <a:rPr lang="en-GB" dirty="0">
                <a:solidFill>
                  <a:srgbClr val="000154"/>
                </a:solidFill>
              </a:rPr>
              <a:t>Contribute to the </a:t>
            </a:r>
            <a:r>
              <a:rPr lang="hu-HU" b="1" dirty="0">
                <a:solidFill>
                  <a:srgbClr val="000154"/>
                </a:solidFill>
              </a:rPr>
              <a:t>upcycling</a:t>
            </a:r>
            <a:r>
              <a:rPr lang="hu-HU" dirty="0">
                <a:solidFill>
                  <a:srgbClr val="000154"/>
                </a:solidFill>
              </a:rPr>
              <a:t> </a:t>
            </a:r>
            <a:r>
              <a:rPr lang="en-GB" dirty="0">
                <a:solidFill>
                  <a:srgbClr val="000154"/>
                </a:solidFill>
              </a:rPr>
              <a:t>transformation of </a:t>
            </a:r>
            <a:r>
              <a:rPr lang="en-GB" b="1" dirty="0">
                <a:solidFill>
                  <a:srgbClr val="000154"/>
                </a:solidFill>
              </a:rPr>
              <a:t>organic waste, food industrial by-products and farm organic residues </a:t>
            </a:r>
            <a:r>
              <a:rPr lang="en-GB" dirty="0">
                <a:solidFill>
                  <a:srgbClr val="000154"/>
                </a:solidFill>
              </a:rPr>
              <a:t>from a costly disposal process into an income generating activity</a:t>
            </a:r>
            <a:r>
              <a:rPr lang="hu-HU" dirty="0">
                <a:solidFill>
                  <a:srgbClr val="000154"/>
                </a:solidFill>
              </a:rPr>
              <a:t>.</a:t>
            </a:r>
            <a:endParaRPr lang="en-GB" dirty="0">
              <a:solidFill>
                <a:srgbClr val="000154"/>
              </a:solidFill>
            </a:endParaRPr>
          </a:p>
        </p:txBody>
      </p:sp>
      <p:pic>
        <p:nvPicPr>
          <p:cNvPr id="17" name="Graphic 16" descr="Chevron arrows with solid fill">
            <a:extLst>
              <a:ext uri="{FF2B5EF4-FFF2-40B4-BE49-F238E27FC236}">
                <a16:creationId xmlns:a16="http://schemas.microsoft.com/office/drawing/2014/main" id="{EEA6526D-6AEA-DBFA-2890-E17459CBF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99564" y="2849273"/>
            <a:ext cx="457200" cy="457200"/>
          </a:xfrm>
          <a:prstGeom prst="rect">
            <a:avLst/>
          </a:prstGeo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4784EAC-1C13-9A87-1FB5-B81A2AB72A2D}"/>
              </a:ext>
            </a:extLst>
          </p:cNvPr>
          <p:cNvSpPr txBox="1">
            <a:spLocks/>
          </p:cNvSpPr>
          <p:nvPr/>
        </p:nvSpPr>
        <p:spPr>
          <a:xfrm>
            <a:off x="1235815" y="3652664"/>
            <a:ext cx="4808401" cy="720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FP7- KBBE - Food, agriculture and fisheries, and biotechnology </a:t>
            </a:r>
            <a:endParaRPr lang="pt-BR" sz="2200" b="1" dirty="0">
              <a:solidFill>
                <a:srgbClr val="000154"/>
              </a:solidFill>
            </a:endParaRPr>
          </a:p>
        </p:txBody>
      </p:sp>
      <p:pic>
        <p:nvPicPr>
          <p:cNvPr id="29" name="Graphic 28" descr="Building with solid fill">
            <a:extLst>
              <a:ext uri="{FF2B5EF4-FFF2-40B4-BE49-F238E27FC236}">
                <a16:creationId xmlns:a16="http://schemas.microsoft.com/office/drawing/2014/main" id="{16AAABCD-A962-BE8E-F058-9BCF3B8815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05235" y="5958281"/>
            <a:ext cx="574703" cy="574703"/>
          </a:xfrm>
          <a:prstGeom prst="rect">
            <a:avLst/>
          </a:prstGeom>
        </p:spPr>
      </p:pic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D2593A45-D493-2572-9AD5-3B05F00A6039}"/>
              </a:ext>
            </a:extLst>
          </p:cNvPr>
          <p:cNvSpPr txBox="1">
            <a:spLocks/>
          </p:cNvSpPr>
          <p:nvPr/>
        </p:nvSpPr>
        <p:spPr>
          <a:xfrm>
            <a:off x="1233760" y="8904171"/>
            <a:ext cx="4745570" cy="5747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pt-BR" sz="2200" dirty="0">
                <a:solidFill>
                  <a:srgbClr val="FF5E00"/>
                </a:solidFill>
                <a:hlinkClick r:id="rId7"/>
              </a:rPr>
              <a:t>www.refertil.info</a:t>
            </a:r>
            <a:r>
              <a:rPr lang="hu-HU" sz="2200" dirty="0">
                <a:solidFill>
                  <a:srgbClr val="FF5E00"/>
                </a:solidFill>
              </a:rPr>
              <a:t> </a:t>
            </a:r>
            <a:r>
              <a:rPr lang="hu-HU" sz="2200" dirty="0">
                <a:solidFill>
                  <a:srgbClr val="FF5E00"/>
                </a:solidFill>
                <a:hlinkClick r:id="rId8"/>
              </a:rPr>
              <a:t>www.BioPhosphate.net</a:t>
            </a:r>
            <a:r>
              <a:rPr lang="hu-HU" sz="2200" dirty="0">
                <a:solidFill>
                  <a:srgbClr val="FF5E00"/>
                </a:solidFill>
              </a:rPr>
              <a:t>  </a:t>
            </a:r>
            <a:endParaRPr lang="en-GB" sz="2200" dirty="0">
              <a:solidFill>
                <a:srgbClr val="000154"/>
              </a:solidFill>
            </a:endParaRP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E51DC067-6BCC-E135-D4B8-6C75A685F07E}"/>
              </a:ext>
            </a:extLst>
          </p:cNvPr>
          <p:cNvSpPr txBox="1">
            <a:spLocks/>
          </p:cNvSpPr>
          <p:nvPr/>
        </p:nvSpPr>
        <p:spPr>
          <a:xfrm>
            <a:off x="1235815" y="5883552"/>
            <a:ext cx="5058051" cy="2593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000" b="1" dirty="0">
                <a:solidFill>
                  <a:srgbClr val="000154"/>
                </a:solidFill>
              </a:rPr>
              <a:t>3R-BioPhosphate (HU), </a:t>
            </a:r>
            <a:r>
              <a:rPr lang="en-GB" sz="2000" dirty="0">
                <a:solidFill>
                  <a:srgbClr val="000154"/>
                </a:solidFill>
              </a:rPr>
              <a:t>DLO Plant Research International (NL), SEGES (DK), AGROINNOVA (IT), Gottfried Wilhelm Leibniz </a:t>
            </a:r>
            <a:r>
              <a:rPr lang="en-GB" sz="2000" dirty="0" err="1">
                <a:solidFill>
                  <a:srgbClr val="000154"/>
                </a:solidFill>
              </a:rPr>
              <a:t>Universitaet</a:t>
            </a:r>
            <a:r>
              <a:rPr lang="en-GB" sz="2000" dirty="0">
                <a:solidFill>
                  <a:srgbClr val="000154"/>
                </a:solidFill>
              </a:rPr>
              <a:t> Hannover (DE), </a:t>
            </a:r>
            <a:r>
              <a:rPr lang="en-GB" sz="2000" dirty="0" err="1">
                <a:solidFill>
                  <a:srgbClr val="000154"/>
                </a:solidFill>
              </a:rPr>
              <a:t>Biomasa</a:t>
            </a:r>
            <a:r>
              <a:rPr lang="en-GB" sz="2000" dirty="0">
                <a:solidFill>
                  <a:srgbClr val="000154"/>
                </a:solidFill>
              </a:rPr>
              <a:t> del Guadalquivir (ES), WESSLING (HU), KOTO (SI), Municipality of </a:t>
            </a:r>
            <a:r>
              <a:rPr lang="en-GB" sz="2000" dirty="0" err="1">
                <a:solidFill>
                  <a:srgbClr val="000154"/>
                </a:solidFill>
              </a:rPr>
              <a:t>Grugliasco</a:t>
            </a:r>
            <a:r>
              <a:rPr lang="en-GB" sz="2000" dirty="0">
                <a:solidFill>
                  <a:srgbClr val="000154"/>
                </a:solidFill>
              </a:rPr>
              <a:t> (IT), </a:t>
            </a:r>
            <a:r>
              <a:rPr lang="en-GB" sz="2000" dirty="0" err="1">
                <a:solidFill>
                  <a:srgbClr val="000154"/>
                </a:solidFill>
              </a:rPr>
              <a:t>Renetech</a:t>
            </a:r>
            <a:r>
              <a:rPr lang="en-GB" sz="2000" dirty="0">
                <a:solidFill>
                  <a:srgbClr val="000154"/>
                </a:solidFill>
              </a:rPr>
              <a:t> Bioresources (IE), </a:t>
            </a:r>
            <a:r>
              <a:rPr lang="en-GB" sz="2000" dirty="0" err="1">
                <a:solidFill>
                  <a:srgbClr val="000154"/>
                </a:solidFill>
              </a:rPr>
              <a:t>Profikomp</a:t>
            </a:r>
            <a:r>
              <a:rPr lang="en-GB" sz="2000" dirty="0">
                <a:solidFill>
                  <a:srgbClr val="000154"/>
                </a:solidFill>
              </a:rPr>
              <a:t> (HU)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D10994CD-EA74-B2E5-79FB-099269CAE1EE}"/>
              </a:ext>
            </a:extLst>
          </p:cNvPr>
          <p:cNvSpPr txBox="1">
            <a:spLocks/>
          </p:cNvSpPr>
          <p:nvPr/>
        </p:nvSpPr>
        <p:spPr>
          <a:xfrm>
            <a:off x="1235815" y="4633642"/>
            <a:ext cx="4808401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PDESB, PDESC, BPD, G2M</a:t>
            </a:r>
            <a:endParaRPr lang="es-ES" sz="2200" dirty="0">
              <a:solidFill>
                <a:srgbClr val="000154"/>
              </a:solidFill>
            </a:endParaRPr>
          </a:p>
        </p:txBody>
      </p:sp>
      <p:pic>
        <p:nvPicPr>
          <p:cNvPr id="10" name="Graphic 9" descr="World with solid fill">
            <a:extLst>
              <a:ext uri="{FF2B5EF4-FFF2-40B4-BE49-F238E27FC236}">
                <a16:creationId xmlns:a16="http://schemas.microsoft.com/office/drawing/2014/main" id="{64FDF910-86ED-6EDD-FEFD-1D08E60C4E9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243" y="8906033"/>
            <a:ext cx="435263" cy="435263"/>
          </a:xfrm>
          <a:prstGeom prst="rect">
            <a:avLst/>
          </a:prstGeom>
        </p:spPr>
      </p:pic>
      <p:pic>
        <p:nvPicPr>
          <p:cNvPr id="44" name="Graphic 43" descr="Male profile with solid fill">
            <a:extLst>
              <a:ext uri="{FF2B5EF4-FFF2-40B4-BE49-F238E27FC236}">
                <a16:creationId xmlns:a16="http://schemas.microsoft.com/office/drawing/2014/main" id="{4924C4D2-40C9-211B-8F36-358034719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605235" y="8190529"/>
            <a:ext cx="574703" cy="574703"/>
          </a:xfrm>
          <a:prstGeom prst="rect">
            <a:avLst/>
          </a:prstGeom>
        </p:spPr>
      </p:pic>
      <p:sp>
        <p:nvSpPr>
          <p:cNvPr id="45" name="Text Placeholder 3">
            <a:extLst>
              <a:ext uri="{FF2B5EF4-FFF2-40B4-BE49-F238E27FC236}">
                <a16:creationId xmlns:a16="http://schemas.microsoft.com/office/drawing/2014/main" id="{F3253A01-5465-E29A-B803-938534E80467}"/>
              </a:ext>
            </a:extLst>
          </p:cNvPr>
          <p:cNvSpPr txBox="1">
            <a:spLocks/>
          </p:cNvSpPr>
          <p:nvPr/>
        </p:nvSpPr>
        <p:spPr>
          <a:xfrm>
            <a:off x="1235815" y="8306050"/>
            <a:ext cx="5263725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Edward </a:t>
            </a:r>
            <a:r>
              <a:rPr lang="en-GB" sz="2200" dirty="0" err="1">
                <a:solidFill>
                  <a:srgbClr val="000154"/>
                </a:solidFill>
              </a:rPr>
              <a:t>Someus</a:t>
            </a:r>
            <a:r>
              <a:rPr lang="en-GB" sz="2200" dirty="0">
                <a:solidFill>
                  <a:srgbClr val="000154"/>
                </a:solidFill>
              </a:rPr>
              <a:t>, Director 3R-BioPhosphate </a:t>
            </a:r>
            <a:endParaRPr lang="es-ES" sz="2200" dirty="0">
              <a:solidFill>
                <a:srgbClr val="000154"/>
              </a:solidFill>
            </a:endParaRPr>
          </a:p>
        </p:txBody>
      </p:sp>
      <p:pic>
        <p:nvPicPr>
          <p:cNvPr id="3" name="Picture 2" descr="Refertil Logo&#10;&#10;">
            <a:extLst>
              <a:ext uri="{FF2B5EF4-FFF2-40B4-BE49-F238E27FC236}">
                <a16:creationId xmlns:a16="http://schemas.microsoft.com/office/drawing/2014/main" id="{694F54A2-0C8B-3E1E-E0D0-69C8108928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55" y="346733"/>
            <a:ext cx="1512168" cy="1512168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55160792-A6D2-6F2F-6291-C28A89DA7EAE}"/>
              </a:ext>
            </a:extLst>
          </p:cNvPr>
          <p:cNvSpPr txBox="1">
            <a:spLocks/>
          </p:cNvSpPr>
          <p:nvPr/>
        </p:nvSpPr>
        <p:spPr>
          <a:xfrm>
            <a:off x="7907578" y="4303629"/>
            <a:ext cx="8693062" cy="1361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Font typeface="Segoe UI" panose="020B0502040204020203" pitchFamily="34" charset="0"/>
              <a:buNone/>
            </a:pPr>
            <a:r>
              <a:rPr lang="en-GB" dirty="0">
                <a:solidFill>
                  <a:srgbClr val="000154"/>
                </a:solidFill>
              </a:rPr>
              <a:t>An EU-27 standardised, advanced, and comprehensive bio-waste treatment and nutrient recovery towards </a:t>
            </a:r>
            <a:r>
              <a:rPr lang="en-GB" b="1" dirty="0">
                <a:solidFill>
                  <a:srgbClr val="000154"/>
                </a:solidFill>
              </a:rPr>
              <a:t>zero emission </a:t>
            </a:r>
            <a:r>
              <a:rPr lang="hu-HU" b="1" dirty="0">
                <a:solidFill>
                  <a:srgbClr val="000154"/>
                </a:solidFill>
              </a:rPr>
              <a:t>and energy self sustaining processing </a:t>
            </a:r>
            <a:r>
              <a:rPr lang="en-GB" b="1" dirty="0">
                <a:solidFill>
                  <a:srgbClr val="000154"/>
                </a:solidFill>
              </a:rPr>
              <a:t>performance</a:t>
            </a:r>
            <a:r>
              <a:rPr lang="hu-HU" dirty="0">
                <a:solidFill>
                  <a:srgbClr val="000154"/>
                </a:solidFill>
              </a:rPr>
              <a:t>.</a:t>
            </a:r>
            <a:endParaRPr lang="en-GB" dirty="0">
              <a:solidFill>
                <a:srgbClr val="000154"/>
              </a:solidFill>
            </a:endParaRPr>
          </a:p>
        </p:txBody>
      </p:sp>
      <p:pic>
        <p:nvPicPr>
          <p:cNvPr id="9" name="Graphic 8" descr="Chevron arrows with solid fill">
            <a:extLst>
              <a:ext uri="{FF2B5EF4-FFF2-40B4-BE49-F238E27FC236}">
                <a16:creationId xmlns:a16="http://schemas.microsoft.com/office/drawing/2014/main" id="{D1204043-7D54-9459-6A29-5A70341990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53783" y="4303629"/>
            <a:ext cx="457200" cy="457200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82B42582-105C-D865-9952-BA3743EEF74C}"/>
              </a:ext>
            </a:extLst>
          </p:cNvPr>
          <p:cNvSpPr txBox="1">
            <a:spLocks/>
          </p:cNvSpPr>
          <p:nvPr/>
        </p:nvSpPr>
        <p:spPr>
          <a:xfrm>
            <a:off x="7902624" y="5718072"/>
            <a:ext cx="8693062" cy="1361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Font typeface="Segoe UI" panose="020B0502040204020203" pitchFamily="34" charset="0"/>
              <a:buNone/>
            </a:pPr>
            <a:r>
              <a:rPr lang="en-GB" b="1" dirty="0">
                <a:solidFill>
                  <a:srgbClr val="000154"/>
                </a:solidFill>
              </a:rPr>
              <a:t>Safe, economical and standardised </a:t>
            </a:r>
            <a:r>
              <a:rPr lang="en-GB" dirty="0">
                <a:solidFill>
                  <a:srgbClr val="000154"/>
                </a:solidFill>
              </a:rPr>
              <a:t>compost</a:t>
            </a:r>
            <a:r>
              <a:rPr lang="hu-HU" dirty="0">
                <a:solidFill>
                  <a:srgbClr val="000154"/>
                </a:solidFill>
              </a:rPr>
              <a:t>, </a:t>
            </a:r>
            <a:r>
              <a:rPr lang="en-GB" dirty="0">
                <a:solidFill>
                  <a:srgbClr val="000154"/>
                </a:solidFill>
              </a:rPr>
              <a:t>biochar </a:t>
            </a:r>
            <a:r>
              <a:rPr lang="hu-HU" dirty="0">
                <a:solidFill>
                  <a:srgbClr val="000154"/>
                </a:solidFill>
              </a:rPr>
              <a:t>and BioPhosphate </a:t>
            </a:r>
            <a:r>
              <a:rPr lang="en-GB" dirty="0">
                <a:solidFill>
                  <a:srgbClr val="000154"/>
                </a:solidFill>
              </a:rPr>
              <a:t>products containing phosphorous and nitrogen that can be economically</a:t>
            </a:r>
            <a:r>
              <a:rPr lang="hu-HU" dirty="0">
                <a:solidFill>
                  <a:srgbClr val="000154"/>
                </a:solidFill>
              </a:rPr>
              <a:t>, lawfully </a:t>
            </a:r>
            <a:r>
              <a:rPr lang="en-GB" dirty="0">
                <a:solidFill>
                  <a:srgbClr val="000154"/>
                </a:solidFill>
              </a:rPr>
              <a:t>and beneficially used by farmers</a:t>
            </a:r>
            <a:r>
              <a:rPr lang="hu-HU" dirty="0">
                <a:solidFill>
                  <a:srgbClr val="000154"/>
                </a:solidFill>
              </a:rPr>
              <a:t>.</a:t>
            </a:r>
            <a:endParaRPr lang="en-GB" dirty="0">
              <a:solidFill>
                <a:srgbClr val="000154"/>
              </a:solidFill>
            </a:endParaRPr>
          </a:p>
        </p:txBody>
      </p:sp>
      <p:pic>
        <p:nvPicPr>
          <p:cNvPr id="14" name="Graphic 13" descr="Chevron arrows with solid fill">
            <a:extLst>
              <a:ext uri="{FF2B5EF4-FFF2-40B4-BE49-F238E27FC236}">
                <a16:creationId xmlns:a16="http://schemas.microsoft.com/office/drawing/2014/main" id="{C863CC1A-D21B-5318-BF35-9A49A8F9F5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65503" y="5791965"/>
            <a:ext cx="457200" cy="4572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02D107C-CD5F-CA7E-E987-B4394BEED9DB}"/>
              </a:ext>
            </a:extLst>
          </p:cNvPr>
          <p:cNvSpPr txBox="1">
            <a:spLocks/>
          </p:cNvSpPr>
          <p:nvPr/>
        </p:nvSpPr>
        <p:spPr>
          <a:xfrm>
            <a:off x="7937693" y="7059848"/>
            <a:ext cx="8693062" cy="898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Font typeface="Segoe UI" panose="020B0502040204020203" pitchFamily="34" charset="0"/>
              <a:buNone/>
            </a:pPr>
            <a:r>
              <a:rPr lang="en-GB" dirty="0">
                <a:solidFill>
                  <a:srgbClr val="000154"/>
                </a:solidFill>
              </a:rPr>
              <a:t>Improve </a:t>
            </a:r>
            <a:r>
              <a:rPr lang="en-GB" b="1" dirty="0">
                <a:solidFill>
                  <a:srgbClr val="000154"/>
                </a:solidFill>
              </a:rPr>
              <a:t>food and environmental safety</a:t>
            </a:r>
            <a:r>
              <a:rPr lang="en-GB" dirty="0">
                <a:solidFill>
                  <a:srgbClr val="000154"/>
                </a:solidFill>
              </a:rPr>
              <a:t> while generating a new economy model</a:t>
            </a:r>
            <a:r>
              <a:rPr lang="hu-HU" dirty="0">
                <a:solidFill>
                  <a:srgbClr val="000154"/>
                </a:solidFill>
              </a:rPr>
              <a:t> and value chains.</a:t>
            </a:r>
            <a:endParaRPr lang="en-GB" dirty="0">
              <a:solidFill>
                <a:srgbClr val="000154"/>
              </a:solidFill>
            </a:endParaRPr>
          </a:p>
        </p:txBody>
      </p:sp>
      <p:pic>
        <p:nvPicPr>
          <p:cNvPr id="22" name="Graphic 21" descr="Chevron arrows with solid fill">
            <a:extLst>
              <a:ext uri="{FF2B5EF4-FFF2-40B4-BE49-F238E27FC236}">
                <a16:creationId xmlns:a16="http://schemas.microsoft.com/office/drawing/2014/main" id="{3C552A4B-51CB-FDE2-926E-22916935A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53783" y="7051701"/>
            <a:ext cx="457200" cy="457200"/>
          </a:xfrm>
          <a:prstGeom prst="rect">
            <a:avLst/>
          </a:prstGeom>
        </p:spPr>
      </p:pic>
      <p:pic>
        <p:nvPicPr>
          <p:cNvPr id="23" name="Picture 22" descr="A picture containing shape&#10;&#10;Description automatically generated">
            <a:extLst>
              <a:ext uri="{FF2B5EF4-FFF2-40B4-BE49-F238E27FC236}">
                <a16:creationId xmlns:a16="http://schemas.microsoft.com/office/drawing/2014/main" id="{981E78C9-ECB5-DCE9-C1E4-674E4BD77071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36"/>
          <a:stretch/>
        </p:blipFill>
        <p:spPr>
          <a:xfrm>
            <a:off x="605235" y="3724672"/>
            <a:ext cx="486564" cy="320510"/>
          </a:xfrm>
          <a:prstGeom prst="rect">
            <a:avLst/>
          </a:prstGeom>
        </p:spPr>
      </p:pic>
      <p:pic>
        <p:nvPicPr>
          <p:cNvPr id="24" name="Picture 23" descr="Logo&#10;&#10;Description automatically generated with low confidence">
            <a:extLst>
              <a:ext uri="{FF2B5EF4-FFF2-40B4-BE49-F238E27FC236}">
                <a16:creationId xmlns:a16="http://schemas.microsoft.com/office/drawing/2014/main" id="{4FFBF20E-B344-7C3E-3FB2-27407A3CF1E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27" y="4488922"/>
            <a:ext cx="660499" cy="675910"/>
          </a:xfrm>
          <a:prstGeom prst="rect">
            <a:avLst/>
          </a:prstGeom>
        </p:spPr>
      </p:pic>
      <p:pic>
        <p:nvPicPr>
          <p:cNvPr id="25" name="Graphic 24" descr="Flip calendar with solid fill">
            <a:extLst>
              <a:ext uri="{FF2B5EF4-FFF2-40B4-BE49-F238E27FC236}">
                <a16:creationId xmlns:a16="http://schemas.microsoft.com/office/drawing/2014/main" id="{6F124104-3197-881D-374D-330BC5E967B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05235" y="5164832"/>
            <a:ext cx="529879" cy="529879"/>
          </a:xfrm>
          <a:prstGeom prst="rect">
            <a:avLst/>
          </a:prstGeom>
        </p:spPr>
      </p:pic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0F0104A-B6E1-97C0-F34C-2B2B92376FE2}"/>
              </a:ext>
            </a:extLst>
          </p:cNvPr>
          <p:cNvSpPr txBox="1">
            <a:spLocks/>
          </p:cNvSpPr>
          <p:nvPr/>
        </p:nvSpPr>
        <p:spPr>
          <a:xfrm>
            <a:off x="1235815" y="5281714"/>
            <a:ext cx="4810141" cy="53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buFont typeface="Segoe UI" panose="020B0502040204020203" pitchFamily="34" charset="0"/>
              <a:buNone/>
            </a:pPr>
            <a:r>
              <a:rPr lang="en-GB" sz="2200" dirty="0">
                <a:solidFill>
                  <a:srgbClr val="000154"/>
                </a:solidFill>
              </a:rPr>
              <a:t>2011 - 2015</a:t>
            </a:r>
            <a:endParaRPr lang="es-ES" sz="2200" dirty="0">
              <a:solidFill>
                <a:srgbClr val="000154"/>
              </a:solidFill>
            </a:endParaRPr>
          </a:p>
        </p:txBody>
      </p:sp>
      <p:pic>
        <p:nvPicPr>
          <p:cNvPr id="31" name="Graphic 16" descr="Chevron arrows with solid fill">
            <a:extLst>
              <a:ext uri="{FF2B5EF4-FFF2-40B4-BE49-F238E27FC236}">
                <a16:creationId xmlns:a16="http://schemas.microsoft.com/office/drawing/2014/main" id="{EEA6526D-6AEA-DBFA-2890-E17459CBF9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276827" y="1549437"/>
            <a:ext cx="457200" cy="457200"/>
          </a:xfrm>
          <a:prstGeom prst="rect">
            <a:avLst/>
          </a:prstGeom>
        </p:spPr>
      </p:pic>
      <p:sp>
        <p:nvSpPr>
          <p:cNvPr id="32" name="Text Placeholder 3">
            <a:extLst>
              <a:ext uri="{FF2B5EF4-FFF2-40B4-BE49-F238E27FC236}">
                <a16:creationId xmlns:a16="http://schemas.microsoft.com/office/drawing/2014/main" id="{AD999F9E-2EB7-E30E-2943-99D594C410B6}"/>
              </a:ext>
            </a:extLst>
          </p:cNvPr>
          <p:cNvSpPr txBox="1">
            <a:spLocks/>
          </p:cNvSpPr>
          <p:nvPr/>
        </p:nvSpPr>
        <p:spPr>
          <a:xfrm>
            <a:off x="7927205" y="1611869"/>
            <a:ext cx="8643900" cy="12374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t">
            <a:no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None/>
            </a:pPr>
            <a:r>
              <a:rPr lang="hu-HU" b="1" dirty="0">
                <a:solidFill>
                  <a:srgbClr val="000154"/>
                </a:solidFill>
                <a:ea typeface="Verdana"/>
                <a:cs typeface="Segoe UI"/>
              </a:rPr>
              <a:t>Market driven </a:t>
            </a:r>
            <a:r>
              <a:rPr lang="hu-HU" dirty="0">
                <a:solidFill>
                  <a:srgbClr val="000154"/>
                </a:solidFill>
                <a:ea typeface="Verdana"/>
                <a:cs typeface="Segoe UI"/>
              </a:rPr>
              <a:t>processing technology and product development </a:t>
            </a:r>
            <a:r>
              <a:rPr lang="hu-HU" b="1" dirty="0">
                <a:solidFill>
                  <a:srgbClr val="000154"/>
                </a:solidFill>
                <a:ea typeface="Verdana"/>
                <a:cs typeface="Segoe UI"/>
              </a:rPr>
              <a:t>to create multiple values for commercial enduser farmers.</a:t>
            </a:r>
            <a:endParaRPr lang="en-GB" b="1">
              <a:solidFill>
                <a:srgbClr val="000154"/>
              </a:solidFill>
              <a:ea typeface="Verdana"/>
              <a:cs typeface="Segoe UI"/>
            </a:endParaRPr>
          </a:p>
        </p:txBody>
      </p:sp>
      <p:pic>
        <p:nvPicPr>
          <p:cNvPr id="35" name="Graphic 21" descr="Chevron arrows with solid fill">
            <a:extLst>
              <a:ext uri="{FF2B5EF4-FFF2-40B4-BE49-F238E27FC236}">
                <a16:creationId xmlns:a16="http://schemas.microsoft.com/office/drawing/2014/main" id="{3C552A4B-51CB-FDE2-926E-22916935AE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7342525" y="8032789"/>
            <a:ext cx="457200" cy="457200"/>
          </a:xfrm>
          <a:prstGeom prst="rect">
            <a:avLst/>
          </a:prstGeom>
        </p:spPr>
      </p:pic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402D107C-CD5F-CA7E-E987-B4394BEED9DB}"/>
              </a:ext>
            </a:extLst>
          </p:cNvPr>
          <p:cNvSpPr txBox="1">
            <a:spLocks/>
          </p:cNvSpPr>
          <p:nvPr/>
        </p:nvSpPr>
        <p:spPr>
          <a:xfrm>
            <a:off x="7937693" y="8006064"/>
            <a:ext cx="8797334" cy="1263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just">
              <a:buFont typeface="Segoe UI" panose="020B0502040204020203" pitchFamily="34" charset="0"/>
              <a:buNone/>
            </a:pPr>
            <a:r>
              <a:rPr lang="hu-HU" b="1" dirty="0">
                <a:solidFill>
                  <a:srgbClr val="000154"/>
                </a:solidFill>
              </a:rPr>
              <a:t>EU policy support </a:t>
            </a:r>
            <a:r>
              <a:rPr lang="hu-HU" dirty="0">
                <a:solidFill>
                  <a:srgbClr val="000154"/>
                </a:solidFill>
              </a:rPr>
              <a:t>to develop legal/technical elements of the EU </a:t>
            </a:r>
            <a:r>
              <a:rPr lang="hu-HU" b="1" dirty="0">
                <a:solidFill>
                  <a:srgbClr val="000154"/>
                </a:solidFill>
              </a:rPr>
              <a:t>Fertilising Products Regulation </a:t>
            </a:r>
            <a:r>
              <a:rPr lang="hu-HU" dirty="0">
                <a:solidFill>
                  <a:srgbClr val="000154"/>
                </a:solidFill>
              </a:rPr>
              <a:t>2019/1009 biochar (CMC14) and compost (CMC3) cases.</a:t>
            </a:r>
            <a:endParaRPr lang="en-GB" dirty="0">
              <a:solidFill>
                <a:srgbClr val="000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8728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767F8FE-23E3-4E3B-8EE3-3EFFFEAD529C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</a:t>
            </a:fld>
            <a:endParaRPr lang="it-IT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59BAA46-17B7-AAD2-2C63-9D4E1ABE01E7}"/>
              </a:ext>
            </a:extLst>
          </p:cNvPr>
          <p:cNvGrpSpPr/>
          <p:nvPr/>
        </p:nvGrpSpPr>
        <p:grpSpPr>
          <a:xfrm>
            <a:off x="2045611" y="3958314"/>
            <a:ext cx="2448272" cy="2430654"/>
            <a:chOff x="5872450" y="6424953"/>
            <a:chExt cx="2448272" cy="243065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8BBF77F-FEF6-5DC8-C6FC-93ECCA98635E}"/>
                </a:ext>
              </a:extLst>
            </p:cNvPr>
            <p:cNvSpPr/>
            <p:nvPr/>
          </p:nvSpPr>
          <p:spPr>
            <a:xfrm>
              <a:off x="5872450" y="6424953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51E2E149-2CB9-4433-37F8-25EBA0222AC7}"/>
                </a:ext>
              </a:extLst>
            </p:cNvPr>
            <p:cNvSpPr txBox="1"/>
            <p:nvPr/>
          </p:nvSpPr>
          <p:spPr>
            <a:xfrm>
              <a:off x="6144140" y="7829317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Business Services</a:t>
              </a:r>
            </a:p>
          </p:txBody>
        </p:sp>
        <p:pic>
          <p:nvPicPr>
            <p:cNvPr id="32" name="Graphic 31" descr="Briefcase outline">
              <a:extLst>
                <a:ext uri="{FF2B5EF4-FFF2-40B4-BE49-F238E27FC236}">
                  <a16:creationId xmlns:a16="http://schemas.microsoft.com/office/drawing/2014/main" id="{A014D067-74BB-28D5-1695-E659491608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39386" y="6909080"/>
              <a:ext cx="914400" cy="9144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A8D973B-09DD-40A3-E23A-A0258955D2C5}"/>
              </a:ext>
            </a:extLst>
          </p:cNvPr>
          <p:cNvGrpSpPr/>
          <p:nvPr/>
        </p:nvGrpSpPr>
        <p:grpSpPr>
          <a:xfrm>
            <a:off x="10902379" y="3869436"/>
            <a:ext cx="2448272" cy="2430654"/>
            <a:chOff x="12630571" y="6407721"/>
            <a:chExt cx="2448272" cy="2430654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812C5C8-ABF2-8A11-4C07-50ACBB3DF20C}"/>
                </a:ext>
              </a:extLst>
            </p:cNvPr>
            <p:cNvSpPr/>
            <p:nvPr/>
          </p:nvSpPr>
          <p:spPr>
            <a:xfrm>
              <a:off x="12630571" y="6407721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algn="ctr" rotWithShape="0">
                <a:schemeClr val="bg1">
                  <a:lumMod val="65000"/>
                  <a:alpha val="57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8525C03-A8E9-F57A-FDF9-9EA71D9D32DD}"/>
                </a:ext>
              </a:extLst>
            </p:cNvPr>
            <p:cNvSpPr txBox="1"/>
            <p:nvPr/>
          </p:nvSpPr>
          <p:spPr>
            <a:xfrm>
              <a:off x="12950160" y="7686995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Non-EU 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funding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4" name="Graphic 33" descr="Money with solid fill">
              <a:extLst>
                <a:ext uri="{FF2B5EF4-FFF2-40B4-BE49-F238E27FC236}">
                  <a16:creationId xmlns:a16="http://schemas.microsoft.com/office/drawing/2014/main" id="{FE7E6D19-FD6E-21BF-D74D-4005DF93B64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3397507" y="6658804"/>
              <a:ext cx="914400" cy="9144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E08D67A-926C-3F18-C7D2-CEA2C9B04ACE}"/>
              </a:ext>
            </a:extLst>
          </p:cNvPr>
          <p:cNvGrpSpPr/>
          <p:nvPr/>
        </p:nvGrpSpPr>
        <p:grpSpPr>
          <a:xfrm>
            <a:off x="6473995" y="3869436"/>
            <a:ext cx="2448272" cy="2430654"/>
            <a:chOff x="9279876" y="6424953"/>
            <a:chExt cx="2448272" cy="2430654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C08F96-BD78-F224-A328-DA0C8C3D1107}"/>
                </a:ext>
              </a:extLst>
            </p:cNvPr>
            <p:cNvSpPr/>
            <p:nvPr/>
          </p:nvSpPr>
          <p:spPr>
            <a:xfrm>
              <a:off x="9279876" y="6424953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4CA9199-C264-3F24-761E-9123BFFCA026}"/>
                </a:ext>
              </a:extLst>
            </p:cNvPr>
            <p:cNvSpPr txBox="1"/>
            <p:nvPr/>
          </p:nvSpPr>
          <p:spPr>
            <a:xfrm>
              <a:off x="9574742" y="7748958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Exploitation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Options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36" name="Graphic 35" descr="Research outline">
              <a:extLst>
                <a:ext uri="{FF2B5EF4-FFF2-40B4-BE49-F238E27FC236}">
                  <a16:creationId xmlns:a16="http://schemas.microsoft.com/office/drawing/2014/main" id="{8A515F7F-7D72-EC81-84BA-212C99D4E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032740" y="6647387"/>
              <a:ext cx="1101571" cy="1101571"/>
            </a:xfrm>
            <a:prstGeom prst="rect">
              <a:avLst/>
            </a:prstGeom>
          </p:spPr>
        </p:pic>
      </p:grpSp>
      <p:sp>
        <p:nvSpPr>
          <p:cNvPr id="13" name="Title 1">
            <a:extLst>
              <a:ext uri="{FF2B5EF4-FFF2-40B4-BE49-F238E27FC236}">
                <a16:creationId xmlns:a16="http://schemas.microsoft.com/office/drawing/2014/main" id="{7367A7E0-A94D-A75A-3418-5DBEB3D82DEE}"/>
              </a:ext>
            </a:extLst>
          </p:cNvPr>
          <p:cNvSpPr txBox="1">
            <a:spLocks/>
          </p:cNvSpPr>
          <p:nvPr/>
        </p:nvSpPr>
        <p:spPr>
          <a:xfrm>
            <a:off x="1270039" y="444503"/>
            <a:ext cx="14800185" cy="159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 anchorCtr="0">
            <a:normAutofit/>
          </a:bodyPr>
          <a:lstStyle>
            <a:lvl1pPr defTabSz="584229" eaLnBrk="1" hangingPunct="1">
              <a:defRPr sz="3600" b="1" baseline="0">
                <a:solidFill>
                  <a:srgbClr val="3A3A3C"/>
                </a:solidFill>
                <a:latin typeface="+mn-lt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indent="228611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2pPr>
            <a:lvl3pPr indent="457223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3pPr>
            <a:lvl4pPr indent="685835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4pPr>
            <a:lvl5pPr indent="914446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5pPr>
            <a:lvl6pPr indent="1143057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indent="1371668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indent="1600280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indent="1828892" defTabSz="584229" eaLnBrk="1" hangingPunct="1">
              <a:defRPr sz="3600"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algn="l"/>
            <a:r>
              <a:rPr lang="it-IT" dirty="0">
                <a:solidFill>
                  <a:srgbClr val="FF5E00"/>
                </a:solidFill>
              </a:rPr>
              <a:t>SERVICE 3: Go-to-Market Support (G2M)</a:t>
            </a:r>
            <a:endParaRPr lang="en-GB" dirty="0">
              <a:solidFill>
                <a:srgbClr val="FF5E00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C8CE8C25-54E4-4D47-8891-DB1656F57A1A}"/>
              </a:ext>
            </a:extLst>
          </p:cNvPr>
          <p:cNvSpPr txBox="1"/>
          <p:nvPr/>
        </p:nvSpPr>
        <p:spPr>
          <a:xfrm>
            <a:off x="1793138" y="3021302"/>
            <a:ext cx="295321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4</a:t>
            </a:r>
            <a:endParaRPr lang="en-US" sz="32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75673F2B-AFC3-4233-8C20-55F9A7F1D8EE}"/>
              </a:ext>
            </a:extLst>
          </p:cNvPr>
          <p:cNvSpPr txBox="1"/>
          <p:nvPr/>
        </p:nvSpPr>
        <p:spPr>
          <a:xfrm>
            <a:off x="6221522" y="3021302"/>
            <a:ext cx="295321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5</a:t>
            </a:r>
            <a:endParaRPr lang="en-US" sz="32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E54726CC-EE3C-4A9A-BD0F-0BAE1F3C76B0}"/>
              </a:ext>
            </a:extLst>
          </p:cNvPr>
          <p:cNvSpPr txBox="1"/>
          <p:nvPr/>
        </p:nvSpPr>
        <p:spPr>
          <a:xfrm>
            <a:off x="10649906" y="3021302"/>
            <a:ext cx="2953218" cy="584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GB" sz="32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6</a:t>
            </a:r>
            <a:endParaRPr lang="en-US" sz="32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68594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3980801" y="4091970"/>
            <a:ext cx="11347431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</a:t>
            </a:r>
          </a:p>
          <a:p>
            <a:pPr algn="l"/>
            <a:r>
              <a:rPr lang="en-GB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4: Business Services</a:t>
            </a:r>
            <a:endParaRPr lang="en-US" sz="40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ACFC9BC-17ED-8931-18D5-132494278218}"/>
              </a:ext>
            </a:extLst>
          </p:cNvPr>
          <p:cNvGrpSpPr/>
          <p:nvPr/>
        </p:nvGrpSpPr>
        <p:grpSpPr>
          <a:xfrm>
            <a:off x="1037283" y="3661473"/>
            <a:ext cx="2448272" cy="2430654"/>
            <a:chOff x="5872450" y="6424953"/>
            <a:chExt cx="2448272" cy="24306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7D8DF7A-EE39-6022-9C2D-6758E137D5F4}"/>
                </a:ext>
              </a:extLst>
            </p:cNvPr>
            <p:cNvSpPr/>
            <p:nvPr/>
          </p:nvSpPr>
          <p:spPr>
            <a:xfrm>
              <a:off x="5872450" y="6424953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400" b="1" dirty="0">
                <a:solidFill>
                  <a:srgbClr val="000058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5BCF675-1803-D79D-0863-A84F946E3D14}"/>
                </a:ext>
              </a:extLst>
            </p:cNvPr>
            <p:cNvSpPr txBox="1"/>
            <p:nvPr/>
          </p:nvSpPr>
          <p:spPr>
            <a:xfrm>
              <a:off x="6144140" y="7829317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algn="ctr"/>
              <a:r>
                <a:rPr lang="en-GB" sz="2400" b="1" dirty="0">
                  <a:solidFill>
                    <a:srgbClr val="000058"/>
                  </a:solidFill>
                </a:rPr>
                <a:t>Business Services</a:t>
              </a:r>
            </a:p>
          </p:txBody>
        </p:sp>
        <p:pic>
          <p:nvPicPr>
            <p:cNvPr id="6" name="Graphic 5" descr="Briefcase outline">
              <a:extLst>
                <a:ext uri="{FF2B5EF4-FFF2-40B4-BE49-F238E27FC236}">
                  <a16:creationId xmlns:a16="http://schemas.microsoft.com/office/drawing/2014/main" id="{A4B9BF41-4524-B2BE-1F25-C8CC0627B9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639386" y="6909080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671758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48AB-2C1D-46DA-A3DF-418CE4C4D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8" y="259407"/>
            <a:ext cx="14800185" cy="15930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</a:rPr>
              <a:t>G2M </a:t>
            </a:r>
            <a:r>
              <a:rPr lang="en-GB" sz="4000" dirty="0">
                <a:solidFill>
                  <a:srgbClr val="000154"/>
                </a:solidFill>
                <a:latin typeface="+mn-lt"/>
              </a:rPr>
              <a:t>Business Service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309-FB51-4C0E-958B-586BD25C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1419" y="2284512"/>
            <a:ext cx="13888096" cy="295232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GB" sz="3500" b="1" dirty="0">
                <a:solidFill>
                  <a:srgbClr val="03034C"/>
                </a:solidFill>
                <a:latin typeface="+mn-lt"/>
              </a:rPr>
              <a:t>Service Characteristics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Providing operational support right before entering the market 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Solution at high TRL levels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Mature Use Model already available</a:t>
            </a:r>
          </a:p>
          <a:p>
            <a:pPr algn="l"/>
            <a:r>
              <a:rPr lang="en-GB" sz="3000" dirty="0">
                <a:solidFill>
                  <a:srgbClr val="03034C"/>
                </a:solidFill>
                <a:latin typeface="+mn-lt"/>
              </a:rPr>
              <a:t>Advanced KERs developed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8F0D-347A-4C21-87F9-C75F5AB6A8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4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9DE1C1-8432-436E-82FC-7258B1B1D1EF}"/>
              </a:ext>
            </a:extLst>
          </p:cNvPr>
          <p:cNvSpPr txBox="1">
            <a:spLocks/>
          </p:cNvSpPr>
          <p:nvPr/>
        </p:nvSpPr>
        <p:spPr>
          <a:xfrm>
            <a:off x="2261419" y="5524872"/>
            <a:ext cx="13888096" cy="26642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GB" sz="3200" b="1" dirty="0">
                <a:solidFill>
                  <a:srgbClr val="03034C"/>
                </a:solidFill>
                <a:latin typeface="+mn-lt"/>
              </a:rPr>
              <a:t>Activities included in the service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Preparing commercialization plans for already developed and tested products/services with well-designed exploitation strategies</a:t>
            </a:r>
          </a:p>
          <a:p>
            <a:pPr algn="l" fontAlgn="b"/>
            <a:r>
              <a:rPr lang="en-GB" sz="2800" dirty="0">
                <a:solidFill>
                  <a:srgbClr val="03034C"/>
                </a:solidFill>
                <a:latin typeface="+mn-lt"/>
              </a:rPr>
              <a:t>Assessing feasibility of the business plan to be work on making available a final one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Creating start-ups/spin-offs with complete business model and commercialization plans</a:t>
            </a:r>
          </a:p>
        </p:txBody>
      </p:sp>
      <p:pic>
        <p:nvPicPr>
          <p:cNvPr id="6" name="Graphic 5" descr="Checklist with solid fill">
            <a:extLst>
              <a:ext uri="{FF2B5EF4-FFF2-40B4-BE49-F238E27FC236}">
                <a16:creationId xmlns:a16="http://schemas.microsoft.com/office/drawing/2014/main" id="{6ABDF966-9A32-3EF1-AD02-353C47C037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648" y="2212504"/>
            <a:ext cx="914400" cy="914400"/>
          </a:xfrm>
          <a:prstGeom prst="rect">
            <a:avLst/>
          </a:prstGeom>
        </p:spPr>
      </p:pic>
      <p:pic>
        <p:nvPicPr>
          <p:cNvPr id="7" name="Graphic 6" descr="Badge Follow with solid fill">
            <a:extLst>
              <a:ext uri="{FF2B5EF4-FFF2-40B4-BE49-F238E27FC236}">
                <a16:creationId xmlns:a16="http://schemas.microsoft.com/office/drawing/2014/main" id="{6BEC74A7-CD49-8CF3-D934-6DF159B7FB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648" y="5522862"/>
            <a:ext cx="722090" cy="7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351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42D1-0F53-436D-9830-F3AA74424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  <a:latin typeface="+mn-lt"/>
              </a:rPr>
              <a:t>GTM Business Service: Types of Support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711D2-B07D-4C4F-B44B-16127C2BC3A7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5</a:t>
            </a:fld>
            <a:endParaRPr lang="it-IT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EA3FE24-0205-47B2-B6E4-6DF6B6DAC1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6586912"/>
              </p:ext>
            </p:extLst>
          </p:nvPr>
        </p:nvGraphicFramePr>
        <p:xfrm>
          <a:off x="1921809" y="2089082"/>
          <a:ext cx="14227707" cy="67481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246424">
                  <a:extLst>
                    <a:ext uri="{9D8B030D-6E8A-4147-A177-3AD203B41FA5}">
                      <a16:colId xmlns:a16="http://schemas.microsoft.com/office/drawing/2014/main" val="2605618066"/>
                    </a:ext>
                  </a:extLst>
                </a:gridCol>
                <a:gridCol w="6886274">
                  <a:extLst>
                    <a:ext uri="{9D8B030D-6E8A-4147-A177-3AD203B41FA5}">
                      <a16:colId xmlns:a16="http://schemas.microsoft.com/office/drawing/2014/main" val="1180413045"/>
                    </a:ext>
                  </a:extLst>
                </a:gridCol>
                <a:gridCol w="4095009">
                  <a:extLst>
                    <a:ext uri="{9D8B030D-6E8A-4147-A177-3AD203B41FA5}">
                      <a16:colId xmlns:a16="http://schemas.microsoft.com/office/drawing/2014/main" val="172496293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4.1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09648270"/>
                  </a:ext>
                </a:extLst>
              </a:tr>
              <a:tr h="49954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Co-design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commercial development plan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the desired strategic positioning of the innovation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4P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Commercialization plan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106812939"/>
                  </a:ext>
                </a:extLst>
              </a:tr>
              <a:tr h="86409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Advising/Supporting the optimization of the positioning strategy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HRB platform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13641152"/>
                  </a:ext>
                </a:extLst>
              </a:tr>
              <a:tr h="22356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4.2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717707658"/>
                  </a:ext>
                </a:extLst>
              </a:tr>
              <a:tr h="67068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Feasibility Study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Business Plan consistency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Business Model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Financial business case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29292169"/>
                  </a:ext>
                </a:extLst>
              </a:tr>
              <a:tr h="62096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84229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Feasibility and Profitability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8561541"/>
                  </a:ext>
                </a:extLst>
              </a:tr>
              <a:tr h="223563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4.3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60267837"/>
                  </a:ext>
                </a:extLst>
              </a:tr>
              <a:tr h="44712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Supporting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start-up/spin-off creation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the business proposition plan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6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Self-assessment questionnaire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Belbin Team Role test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BOSAT self assessment tool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57545715"/>
                  </a:ext>
                </a:extLst>
              </a:tr>
              <a:tr h="670689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Supporting Team assessment and internal government definition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Belbin Team Role test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0515467"/>
                  </a:ext>
                </a:extLst>
              </a:tr>
              <a:tr h="447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legal and regulatory aspects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AYR © self-assessment tool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152848916"/>
                  </a:ext>
                </a:extLst>
              </a:tr>
              <a:tr h="447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Supporting the management intangible assets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HRB platform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218792168"/>
                  </a:ext>
                </a:extLst>
              </a:tr>
              <a:tr h="44712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legal framework for company establishement</a:t>
                      </a:r>
                      <a:endParaRPr lang="en-GB" sz="2000" b="0" i="0" u="none" strike="noStrike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47287012"/>
                  </a:ext>
                </a:extLst>
              </a:tr>
              <a:tr h="45644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Evaluation of environmental, ethics, quality standards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 </a:t>
                      </a:r>
                      <a:endParaRPr lang="en-GB" sz="1600" b="0" i="0" u="none" strike="noStrike" dirty="0">
                        <a:solidFill>
                          <a:srgbClr val="000154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96246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602715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9D46-11E2-4FAC-9C70-ACD07FDE2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6</a:t>
            </a:fld>
            <a:endParaRPr lang="it-IT" dirty="0"/>
          </a:p>
        </p:txBody>
      </p:sp>
      <p:pic>
        <p:nvPicPr>
          <p:cNvPr id="11" name="Picture 10" descr="Image presenting 4P's assessment tool&#10;">
            <a:extLst>
              <a:ext uri="{FF2B5EF4-FFF2-40B4-BE49-F238E27FC236}">
                <a16:creationId xmlns:a16="http://schemas.microsoft.com/office/drawing/2014/main" id="{8FEB2724-1133-4DF3-824F-7E5FB6C410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07" t="-573" r="-1" b="62"/>
          <a:stretch/>
        </p:blipFill>
        <p:spPr>
          <a:xfrm>
            <a:off x="835806" y="2549550"/>
            <a:ext cx="4486203" cy="343546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15" name="Group 14" descr="Image presenting the 5C table (1. Customers needs, 2. Company skills, 3. Competition, 4. Collaborators, 5. Context">
            <a:extLst>
              <a:ext uri="{FF2B5EF4-FFF2-40B4-BE49-F238E27FC236}">
                <a16:creationId xmlns:a16="http://schemas.microsoft.com/office/drawing/2014/main" id="{5A6E1411-72FA-445F-A8FB-0BAD0B0693C4}"/>
              </a:ext>
            </a:extLst>
          </p:cNvPr>
          <p:cNvGrpSpPr/>
          <p:nvPr/>
        </p:nvGrpSpPr>
        <p:grpSpPr>
          <a:xfrm>
            <a:off x="3932790" y="5886113"/>
            <a:ext cx="7156784" cy="3109161"/>
            <a:chOff x="9246195" y="2420353"/>
            <a:chExt cx="5719572" cy="2232067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211EF2E-2E92-4115-AC4E-F238A4281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246195" y="2788568"/>
              <a:ext cx="5719572" cy="1863852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D5D1F0-12DF-4135-B608-868F5D163579}"/>
                </a:ext>
              </a:extLst>
            </p:cNvPr>
            <p:cNvSpPr txBox="1"/>
            <p:nvPr/>
          </p:nvSpPr>
          <p:spPr>
            <a:xfrm>
              <a:off x="10161034" y="2420353"/>
              <a:ext cx="3816424" cy="29460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marL="0" marR="0" indent="0" algn="ctr" defTabSz="5842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GB" sz="2000" b="1" i="0" u="none" strike="noStrike" cap="none" spc="0" normalizeH="0" baseline="0" dirty="0">
                  <a:ln>
                    <a:noFill/>
                  </a:ln>
                  <a:solidFill>
                    <a:srgbClr val="FF5E00"/>
                  </a:solidFill>
                  <a:effectLst/>
                  <a:uFillTx/>
                  <a:ea typeface="Verdana" panose="020B0604030504040204" pitchFamily="34" charset="0"/>
                  <a:sym typeface="Calibri"/>
                </a:rPr>
                <a:t>5C’s</a:t>
              </a:r>
            </a:p>
          </p:txBody>
        </p:sp>
      </p:grpSp>
      <p:grpSp>
        <p:nvGrpSpPr>
          <p:cNvPr id="20" name="Group 19" descr="Image presenting a Commercialization Plan&#10;">
            <a:extLst>
              <a:ext uri="{FF2B5EF4-FFF2-40B4-BE49-F238E27FC236}">
                <a16:creationId xmlns:a16="http://schemas.microsoft.com/office/drawing/2014/main" id="{1A32FC9B-5281-43CA-B18B-600F7A46F2F5}"/>
              </a:ext>
            </a:extLst>
          </p:cNvPr>
          <p:cNvGrpSpPr/>
          <p:nvPr/>
        </p:nvGrpSpPr>
        <p:grpSpPr>
          <a:xfrm rot="436085">
            <a:off x="8472393" y="5231276"/>
            <a:ext cx="3513470" cy="3982757"/>
            <a:chOff x="9392578" y="3713035"/>
            <a:chExt cx="5099860" cy="54006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9" name="Picture 18" descr="Commercialization Plan&#10;">
              <a:extLst>
                <a:ext uri="{FF2B5EF4-FFF2-40B4-BE49-F238E27FC236}">
                  <a16:creationId xmlns:a16="http://schemas.microsoft.com/office/drawing/2014/main" id="{EB6900CF-9630-4889-93AA-0C3CAAC00E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149"/>
            <a:stretch/>
          </p:blipFill>
          <p:spPr>
            <a:xfrm rot="1844619">
              <a:off x="10816190" y="3835191"/>
              <a:ext cx="3676248" cy="51896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630637B-5D64-491B-BD0A-23AD6471271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012271">
              <a:off x="9392578" y="3713035"/>
              <a:ext cx="3698111" cy="540066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A2AA1A7-130D-4A0A-A036-D23A2C60BE26}"/>
              </a:ext>
            </a:extLst>
          </p:cNvPr>
          <p:cNvSpPr txBox="1"/>
          <p:nvPr/>
        </p:nvSpPr>
        <p:spPr>
          <a:xfrm>
            <a:off x="1469331" y="1950301"/>
            <a:ext cx="29586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4P’s Assessment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4BF29AB-911F-4662-8788-BF0061E09CE5}"/>
              </a:ext>
            </a:extLst>
          </p:cNvPr>
          <p:cNvSpPr txBox="1"/>
          <p:nvPr/>
        </p:nvSpPr>
        <p:spPr>
          <a:xfrm>
            <a:off x="5788569" y="8856642"/>
            <a:ext cx="267484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Commercialization Plan</a:t>
            </a:r>
          </a:p>
        </p:txBody>
      </p:sp>
      <p:pic>
        <p:nvPicPr>
          <p:cNvPr id="23" name="Picture 22" descr="Image presnenting the Business Model Assessment Tool&#10;">
            <a:extLst>
              <a:ext uri="{FF2B5EF4-FFF2-40B4-BE49-F238E27FC236}">
                <a16:creationId xmlns:a16="http://schemas.microsoft.com/office/drawing/2014/main" id="{231EDB3E-1D3E-4DDC-96A9-BEE201861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0057492">
            <a:off x="11055887" y="653469"/>
            <a:ext cx="3136987" cy="452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329B945-390E-439B-8E63-3194B41F714A}"/>
              </a:ext>
            </a:extLst>
          </p:cNvPr>
          <p:cNvSpPr txBox="1"/>
          <p:nvPr/>
        </p:nvSpPr>
        <p:spPr>
          <a:xfrm>
            <a:off x="7974048" y="2229906"/>
            <a:ext cx="2958650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Business Model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Assessment Tool</a:t>
            </a:r>
          </a:p>
        </p:txBody>
      </p:sp>
      <p:pic>
        <p:nvPicPr>
          <p:cNvPr id="25" name="Picture 24" descr="Image presenitng the Financial Business Case Assessment Tool&#10;">
            <a:extLst>
              <a:ext uri="{FF2B5EF4-FFF2-40B4-BE49-F238E27FC236}">
                <a16:creationId xmlns:a16="http://schemas.microsoft.com/office/drawing/2014/main" id="{C7FD9FD0-B975-44C8-B85F-754FE366A1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787491">
            <a:off x="13520368" y="2173001"/>
            <a:ext cx="3167000" cy="455338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DC4DB93-72D3-4F44-898E-937C09479B7E}"/>
              </a:ext>
            </a:extLst>
          </p:cNvPr>
          <p:cNvSpPr txBox="1"/>
          <p:nvPr/>
        </p:nvSpPr>
        <p:spPr>
          <a:xfrm>
            <a:off x="13833990" y="7385562"/>
            <a:ext cx="319247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Financial Business Case</a:t>
            </a:r>
          </a:p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Assessment Tool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326A33F-9976-4B5C-8652-C75E4B56D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39" y="444503"/>
            <a:ext cx="14800185" cy="1593057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  <a:latin typeface="+mn-lt"/>
              </a:rPr>
              <a:t>GTM Business Service: tools</a:t>
            </a:r>
          </a:p>
        </p:txBody>
      </p:sp>
    </p:spTree>
    <p:extLst>
      <p:ext uri="{BB962C8B-B14F-4D97-AF65-F5344CB8AC3E}">
        <p14:creationId xmlns:p14="http://schemas.microsoft.com/office/powerpoint/2010/main" val="27026355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BF166C6C-0CA3-4D8D-ABFA-1E59B5449EE6}"/>
              </a:ext>
            </a:extLst>
          </p:cNvPr>
          <p:cNvSpPr txBox="1"/>
          <p:nvPr/>
        </p:nvSpPr>
        <p:spPr>
          <a:xfrm>
            <a:off x="3908926" y="4184302"/>
            <a:ext cx="11443019" cy="1384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l"/>
            <a:r>
              <a:rPr lang="en-US" sz="4400" b="1" dirty="0">
                <a:solidFill>
                  <a:srgbClr val="FF5E00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Service 3 - G2M</a:t>
            </a:r>
          </a:p>
          <a:p>
            <a:pPr algn="l"/>
            <a:r>
              <a:rPr lang="en-GB" sz="4000" b="1" dirty="0">
                <a:solidFill>
                  <a:srgbClr val="000154"/>
                </a:solidFill>
                <a:ea typeface="Verdana" panose="020B0604030504040204" pitchFamily="34" charset="0"/>
                <a:cs typeface="Segoe UI" panose="020B0502040204020203" pitchFamily="34" charset="0"/>
              </a:rPr>
              <a:t>Support Type 5: Examining Options for Exploitation</a:t>
            </a:r>
            <a:endParaRPr lang="en-US" sz="4000" b="1" dirty="0">
              <a:solidFill>
                <a:srgbClr val="000154"/>
              </a:solidFill>
              <a:ea typeface="Verdana" panose="020B0604030504040204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701B7F7-90F2-09E5-A74E-1BBF90458D0F}"/>
              </a:ext>
            </a:extLst>
          </p:cNvPr>
          <p:cNvGrpSpPr/>
          <p:nvPr/>
        </p:nvGrpSpPr>
        <p:grpSpPr>
          <a:xfrm>
            <a:off x="965275" y="3661473"/>
            <a:ext cx="2448272" cy="2430654"/>
            <a:chOff x="9279876" y="6424953"/>
            <a:chExt cx="2448272" cy="243065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7194B64-52BB-0F22-D2BB-9ED8D0E07B07}"/>
                </a:ext>
              </a:extLst>
            </p:cNvPr>
            <p:cNvSpPr/>
            <p:nvPr/>
          </p:nvSpPr>
          <p:spPr>
            <a:xfrm>
              <a:off x="9279876" y="6424953"/>
              <a:ext cx="2448272" cy="243065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5E00"/>
              </a:solidFill>
            </a:ln>
            <a:effectLst>
              <a:outerShdw blurRad="419100" dist="50800" dir="2400000" sx="102000" sy="102000" algn="c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b="1" dirty="0">
                <a:solidFill>
                  <a:srgbClr val="000058"/>
                </a:solidFill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DAA89D-266D-D182-D812-E6E2DB056801}"/>
                </a:ext>
              </a:extLst>
            </p:cNvPr>
            <p:cNvSpPr txBox="1"/>
            <p:nvPr/>
          </p:nvSpPr>
          <p:spPr>
            <a:xfrm>
              <a:off x="9574742" y="7748958"/>
              <a:ext cx="1872208" cy="8412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50800" tIns="50800" rIns="50800" bIns="50800" numCol="1" spcCol="38100" rtlCol="0" anchor="ctr">
              <a:spAutoFit/>
            </a:bodyPr>
            <a:lstStyle/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Exploitation</a:t>
              </a:r>
            </a:p>
            <a:p>
              <a:pPr rtl="0" latinLnBrk="1" hangingPunct="0"/>
              <a:r>
                <a:rPr lang="en-GB" sz="2400" b="1" dirty="0">
                  <a:solidFill>
                    <a:srgbClr val="000058"/>
                  </a:solidFill>
                </a:rPr>
                <a:t>Options</a:t>
              </a:r>
              <a:endParaRPr kumimoji="0" lang="en-GB" sz="3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p:pic>
          <p:nvPicPr>
            <p:cNvPr id="6" name="Graphic 5" descr="Research outline">
              <a:extLst>
                <a:ext uri="{FF2B5EF4-FFF2-40B4-BE49-F238E27FC236}">
                  <a16:creationId xmlns:a16="http://schemas.microsoft.com/office/drawing/2014/main" id="{94CE60BE-11A2-40BA-FE88-62DD6361C6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032740" y="6647387"/>
              <a:ext cx="1101571" cy="1101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61190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248AB-2C1D-46DA-A3DF-418CE4C4D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</a:rPr>
              <a:t>GTM</a:t>
            </a:r>
            <a:r>
              <a:rPr lang="en-GB" sz="4000" dirty="0">
                <a:solidFill>
                  <a:srgbClr val="000154"/>
                </a:solidFill>
                <a:latin typeface="+mn-lt"/>
              </a:rPr>
              <a:t> Examining Options for Exploitation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52B309-FB51-4C0E-958B-586BD25CB1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47900" y="2009491"/>
            <a:ext cx="13901615" cy="2592288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GB" sz="3200" b="1" dirty="0">
                <a:solidFill>
                  <a:srgbClr val="03034C"/>
                </a:solidFill>
                <a:latin typeface="+mn-lt"/>
              </a:rPr>
              <a:t>Service Characteristics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Support the choice of the right exploitation model for higher impact on markets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Solution at high TRL levels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Mature Use Model already available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Advanced KERs developed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8F0D-347A-4C21-87F9-C75F5AB6A873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8</a:t>
            </a:fld>
            <a:endParaRPr lang="it-IT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039DE1C1-8432-436E-82FC-7258B1B1D1EF}"/>
              </a:ext>
            </a:extLst>
          </p:cNvPr>
          <p:cNvSpPr txBox="1">
            <a:spLocks/>
          </p:cNvSpPr>
          <p:nvPr/>
        </p:nvSpPr>
        <p:spPr>
          <a:xfrm>
            <a:off x="2247900" y="4935797"/>
            <a:ext cx="13935715" cy="14441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 lnSpcReduction="10000"/>
          </a:bodyPr>
          <a:lstStyle>
            <a:lvl1pPr marL="296348" indent="-296348" defTabSz="584229" eaLnBrk="1" hangingPunct="1">
              <a:spcBef>
                <a:spcPts val="800"/>
              </a:spcBef>
              <a:buSzPct val="7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1pPr>
            <a:lvl2pPr marL="740870" indent="-296348" defTabSz="584229" eaLnBrk="1" hangingPunct="1">
              <a:spcBef>
                <a:spcPts val="800"/>
              </a:spcBef>
              <a:buSzPct val="7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2pPr>
            <a:lvl3pPr marL="1185392" indent="-296348" defTabSz="584229" eaLnBrk="1" hangingPunct="1">
              <a:spcBef>
                <a:spcPts val="800"/>
              </a:spcBef>
              <a:buSzPct val="6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3pPr>
            <a:lvl4pPr marL="1629914" indent="-296348" defTabSz="584229" eaLnBrk="1" hangingPunct="1">
              <a:spcBef>
                <a:spcPts val="800"/>
              </a:spcBef>
              <a:buSzPct val="60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4pPr>
            <a:lvl5pPr marL="2074437" indent="-296348" defTabSz="584229" eaLnBrk="1" hangingPunct="1">
              <a:spcBef>
                <a:spcPts val="800"/>
              </a:spcBef>
              <a:buSzPct val="55000"/>
              <a:buFont typeface="Segoe UI" panose="020B0502040204020203" pitchFamily="34" charset="0"/>
              <a:buChar char="●"/>
              <a:defRPr sz="2400">
                <a:solidFill>
                  <a:srgbClr val="3A3A3C"/>
                </a:solidFill>
                <a:latin typeface="Verdana" panose="020B0604030504040204" pitchFamily="34" charset="0"/>
                <a:ea typeface="Verdana" panose="020B0604030504040204" pitchFamily="34" charset="0"/>
                <a:cs typeface="Segoe UI" panose="020B0502040204020203" pitchFamily="34" charset="0"/>
                <a:sym typeface="Calibri"/>
              </a:defRPr>
            </a:lvl5pPr>
            <a:lvl6pPr marL="1935032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6pPr>
            <a:lvl7pPr marL="2277949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7pPr>
            <a:lvl8pPr marL="2620866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8pPr>
            <a:lvl9pPr marL="2963783" indent="-220446" defTabSz="584229" eaLnBrk="1" hangingPunct="1">
              <a:spcBef>
                <a:spcPts val="1800"/>
              </a:spcBef>
              <a:buSzPct val="75000"/>
              <a:buChar char="•"/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GB" sz="3200" b="1" dirty="0">
                <a:solidFill>
                  <a:srgbClr val="03034C"/>
                </a:solidFill>
                <a:latin typeface="+mn-lt"/>
              </a:rPr>
              <a:t>Activities included in the service</a:t>
            </a:r>
          </a:p>
          <a:p>
            <a:pPr algn="l"/>
            <a:r>
              <a:rPr lang="en-GB" sz="2800" dirty="0">
                <a:solidFill>
                  <a:srgbClr val="03034C"/>
                </a:solidFill>
                <a:latin typeface="+mn-lt"/>
              </a:rPr>
              <a:t>Assessing Exploitation Route and Commercialization Strategy</a:t>
            </a:r>
          </a:p>
          <a:p>
            <a:pPr algn="l" fontAlgn="b"/>
            <a:r>
              <a:rPr lang="en-GB" sz="2800" dirty="0">
                <a:solidFill>
                  <a:srgbClr val="03034C"/>
                </a:solidFill>
                <a:latin typeface="+mn-lt"/>
              </a:rPr>
              <a:t>Evaluation of pros/cons of implementation options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85A873F-2E1D-4172-A236-0157FD59F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26640"/>
              </p:ext>
            </p:extLst>
          </p:nvPr>
        </p:nvGraphicFramePr>
        <p:xfrm>
          <a:off x="1921810" y="6785717"/>
          <a:ext cx="13496642" cy="18547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79612">
                  <a:extLst>
                    <a:ext uri="{9D8B030D-6E8A-4147-A177-3AD203B41FA5}">
                      <a16:colId xmlns:a16="http://schemas.microsoft.com/office/drawing/2014/main" val="417904975"/>
                    </a:ext>
                  </a:extLst>
                </a:gridCol>
                <a:gridCol w="6765991">
                  <a:extLst>
                    <a:ext uri="{9D8B030D-6E8A-4147-A177-3AD203B41FA5}">
                      <a16:colId xmlns:a16="http://schemas.microsoft.com/office/drawing/2014/main" val="2223265607"/>
                    </a:ext>
                  </a:extLst>
                </a:gridCol>
                <a:gridCol w="3651039">
                  <a:extLst>
                    <a:ext uri="{9D8B030D-6E8A-4147-A177-3AD203B41FA5}">
                      <a16:colId xmlns:a16="http://schemas.microsoft.com/office/drawing/2014/main" val="2536680066"/>
                    </a:ext>
                  </a:extLst>
                </a:gridCol>
              </a:tblGrid>
              <a:tr h="281868"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Types of support 5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Activities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b="1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Tools</a:t>
                      </a:r>
                      <a:endParaRPr lang="en-GB" sz="2000" b="1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1666732"/>
                  </a:ext>
                </a:extLst>
              </a:tr>
              <a:tr h="72710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Examining Options</a:t>
                      </a:r>
                    </a:p>
                    <a:p>
                      <a:pPr algn="ctr" fontAlgn="ctr"/>
                      <a:r>
                        <a:rPr lang="en-GB" sz="2000" b="1" u="none" strike="noStrike" dirty="0">
                          <a:solidFill>
                            <a:srgbClr val="FF5E00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for Exploitation</a:t>
                      </a:r>
                      <a:endParaRPr lang="en-GB" sz="2000" b="1" i="1" u="none" strike="noStrike" dirty="0">
                        <a:solidFill>
                          <a:srgbClr val="FF5E00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Assessing the Exploitation and Commercialization strategies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rowSpan="2">
                  <a:txBody>
                    <a:bodyPr/>
                    <a:lstStyle/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KERs Exploitation 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Exploitation Roadmap 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b="0" i="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Commercialization Plan</a:t>
                      </a:r>
                    </a:p>
                    <a:p>
                      <a:pPr marL="285750" marR="0" lvl="0" indent="-196850" algn="l" defTabSz="584229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HRB platform</a:t>
                      </a:r>
                    </a:p>
                    <a:p>
                      <a:pPr marL="285750" indent="-196850" algn="l" fontAlgn="b">
                        <a:buFont typeface="Arial" panose="020B0604020202020204" pitchFamily="34" charset="0"/>
                        <a:buChar char="•"/>
                      </a:pPr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Feedback form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09942877"/>
                  </a:ext>
                </a:extLst>
              </a:tr>
              <a:tr h="8152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2000" u="none" strike="noStrike" dirty="0">
                          <a:solidFill>
                            <a:srgbClr val="000154"/>
                          </a:solidFill>
                          <a:effectLst/>
                          <a:latin typeface="+mn-lt"/>
                          <a:ea typeface="Verdana" panose="020B0604030504040204" pitchFamily="34" charset="0"/>
                        </a:rPr>
                        <a:t>Advising/Supporting the choice of exploitation options</a:t>
                      </a:r>
                      <a:endParaRPr lang="en-GB" sz="2000" b="0" i="0" u="none" strike="noStrike" dirty="0">
                        <a:solidFill>
                          <a:srgbClr val="000154"/>
                        </a:solidFill>
                        <a:effectLst/>
                        <a:latin typeface="+mn-lt"/>
                        <a:ea typeface="Verdana" panose="020B0604030504040204" pitchFamily="34" charset="0"/>
                      </a:endParaRPr>
                    </a:p>
                  </a:txBody>
                  <a:tcPr marL="7620" marR="7620" marT="7620" marB="0" anchor="ctr"/>
                </a:tc>
                <a:tc vMerge="1"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154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Commercialization Plan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8922298"/>
                  </a:ext>
                </a:extLst>
              </a:tr>
            </a:tbl>
          </a:graphicData>
        </a:graphic>
      </p:graphicFrame>
      <p:pic>
        <p:nvPicPr>
          <p:cNvPr id="8" name="Graphic 7" descr="Checklist with solid fill">
            <a:extLst>
              <a:ext uri="{FF2B5EF4-FFF2-40B4-BE49-F238E27FC236}">
                <a16:creationId xmlns:a16="http://schemas.microsoft.com/office/drawing/2014/main" id="{75BE170F-9E7D-1226-0D5A-4F17CFF567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56648" y="2009491"/>
            <a:ext cx="914400" cy="914400"/>
          </a:xfrm>
          <a:prstGeom prst="rect">
            <a:avLst/>
          </a:prstGeom>
        </p:spPr>
      </p:pic>
      <p:pic>
        <p:nvPicPr>
          <p:cNvPr id="12" name="Graphic 11" descr="Badge Follow with solid fill">
            <a:extLst>
              <a:ext uri="{FF2B5EF4-FFF2-40B4-BE49-F238E27FC236}">
                <a16:creationId xmlns:a16="http://schemas.microsoft.com/office/drawing/2014/main" id="{137671CE-E926-A8E3-6DB9-5C9DE50AB6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648" y="4876800"/>
            <a:ext cx="722090" cy="72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4996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839D46-11E2-4FAC-9C70-ACD07FDE237F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9</a:t>
            </a:fld>
            <a:endParaRPr lang="it-IT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2AA1A7-130D-4A0A-A036-D23A2C60BE26}"/>
              </a:ext>
            </a:extLst>
          </p:cNvPr>
          <p:cNvSpPr txBox="1"/>
          <p:nvPr/>
        </p:nvSpPr>
        <p:spPr>
          <a:xfrm>
            <a:off x="1757363" y="2080378"/>
            <a:ext cx="295865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KER Characterization Form</a:t>
            </a:r>
          </a:p>
        </p:txBody>
      </p:sp>
      <p:pic>
        <p:nvPicPr>
          <p:cNvPr id="5" name="Picture 4" descr="Image presenting the KER Characterization Form&#10;">
            <a:extLst>
              <a:ext uri="{FF2B5EF4-FFF2-40B4-BE49-F238E27FC236}">
                <a16:creationId xmlns:a16="http://schemas.microsoft.com/office/drawing/2014/main" id="{9C09AD3B-6BDD-445D-966D-0DEF5751A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87916">
            <a:off x="1193811" y="3150778"/>
            <a:ext cx="3395574" cy="4704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6" name="Group 25" descr="Image presenting the Commercialization Plan template&#10;">
            <a:extLst>
              <a:ext uri="{FF2B5EF4-FFF2-40B4-BE49-F238E27FC236}">
                <a16:creationId xmlns:a16="http://schemas.microsoft.com/office/drawing/2014/main" id="{80E8D805-1B3E-40F4-9123-B42021C08DDC}"/>
              </a:ext>
            </a:extLst>
          </p:cNvPr>
          <p:cNvGrpSpPr/>
          <p:nvPr/>
        </p:nvGrpSpPr>
        <p:grpSpPr>
          <a:xfrm rot="20577347">
            <a:off x="11225901" y="3036489"/>
            <a:ext cx="5433414" cy="5646015"/>
            <a:chOff x="9392578" y="3713035"/>
            <a:chExt cx="5099859" cy="54006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27" name="Picture 26" descr="Image presenting another page of the Commercialization Plan template&#10;">
              <a:extLst>
                <a:ext uri="{FF2B5EF4-FFF2-40B4-BE49-F238E27FC236}">
                  <a16:creationId xmlns:a16="http://schemas.microsoft.com/office/drawing/2014/main" id="{E88AF948-2470-4AD7-B7A0-2986689C68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149"/>
            <a:stretch/>
          </p:blipFill>
          <p:spPr>
            <a:xfrm rot="1979999">
              <a:off x="10816189" y="3835191"/>
              <a:ext cx="3676248" cy="518967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F939C710-188F-47FD-9E6D-AF3DA9A1B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12271">
              <a:off x="9392578" y="3713035"/>
              <a:ext cx="3698111" cy="5400668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DB2C9A70-19E3-4BCF-971F-309016C20B7D}"/>
              </a:ext>
            </a:extLst>
          </p:cNvPr>
          <p:cNvSpPr txBox="1"/>
          <p:nvPr/>
        </p:nvSpPr>
        <p:spPr>
          <a:xfrm>
            <a:off x="13576838" y="2032957"/>
            <a:ext cx="290570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Commercialization Plan</a:t>
            </a:r>
          </a:p>
        </p:txBody>
      </p:sp>
      <p:pic>
        <p:nvPicPr>
          <p:cNvPr id="16" name="Picture 15" descr="Image presenting the KER Exploitation Form&#10;">
            <a:extLst>
              <a:ext uri="{FF2B5EF4-FFF2-40B4-BE49-F238E27FC236}">
                <a16:creationId xmlns:a16="http://schemas.microsoft.com/office/drawing/2014/main" id="{0DD64C16-EC76-465A-A317-0B3E727ED9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741024">
            <a:off x="6418475" y="2816110"/>
            <a:ext cx="3608790" cy="523539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860CB81-D06C-4C74-AD3E-DC74A38DB358}"/>
              </a:ext>
            </a:extLst>
          </p:cNvPr>
          <p:cNvSpPr txBox="1"/>
          <p:nvPr/>
        </p:nvSpPr>
        <p:spPr>
          <a:xfrm>
            <a:off x="5200255" y="8269106"/>
            <a:ext cx="2965820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2000" b="1" i="0" u="none" strike="noStrike" cap="none" spc="0" normalizeH="0" baseline="0" dirty="0">
                <a:ln>
                  <a:noFill/>
                </a:ln>
                <a:solidFill>
                  <a:srgbClr val="FF5E00"/>
                </a:solidFill>
                <a:effectLst/>
                <a:uFillTx/>
                <a:ea typeface="Verdana" panose="020B0604030504040204" pitchFamily="34" charset="0"/>
                <a:sym typeface="Calibri"/>
              </a:rPr>
              <a:t>KER Exploitation Form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93298E6-D46F-454A-B49A-FDDBDAF75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444500"/>
            <a:ext cx="14800263" cy="159385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0154"/>
                </a:solidFill>
              </a:rPr>
              <a:t>GTM</a:t>
            </a:r>
            <a:r>
              <a:rPr lang="en-GB" sz="4000" dirty="0">
                <a:solidFill>
                  <a:srgbClr val="000154"/>
                </a:solidFill>
                <a:latin typeface="+mn-lt"/>
              </a:rPr>
              <a:t> Examining Options for Exploitation: Tools</a:t>
            </a:r>
          </a:p>
        </p:txBody>
      </p:sp>
    </p:spTree>
    <p:extLst>
      <p:ext uri="{BB962C8B-B14F-4D97-AF65-F5344CB8AC3E}">
        <p14:creationId xmlns:p14="http://schemas.microsoft.com/office/powerpoint/2010/main" val="649073928"/>
      </p:ext>
    </p:extLst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ambria-Calibri">
      <a:majorFont>
        <a:latin typeface="Cambria" panose="02040503050406030204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zione standard1" id="{EC084CCE-D7DC-4008-BD77-3EE5F8F34BC5}" vid="{84DAA335-9951-4BF6-B4D9-41AF18AABB49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48CE3C84390446BCA15E64CB82C9DD" ma:contentTypeVersion="569" ma:contentTypeDescription="Create a new document." ma:contentTypeScope="" ma:versionID="1f0b649a481667e7e28e2ea01c9ca05c">
  <xsd:schema xmlns:xsd="http://www.w3.org/2001/XMLSchema" xmlns:xs="http://www.w3.org/2001/XMLSchema" xmlns:p="http://schemas.microsoft.com/office/2006/metadata/properties" xmlns:ns2="1b1345fc-e85c-4616-ba4c-847f2527d986" xmlns:ns3="85c02c45-5798-4af9-a839-28cb9cc0a8bf" targetNamespace="http://schemas.microsoft.com/office/2006/metadata/properties" ma:root="true" ma:fieldsID="b51c633dbb6df06cb375078a04ba16d8" ns2:_="" ns3:_="">
    <xsd:import namespace="1b1345fc-e85c-4616-ba4c-847f2527d986"/>
    <xsd:import namespace="85c02c45-5798-4af9-a839-28cb9cc0a8b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3:TaxCatchAll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b1345fc-e85c-4616-ba4c-847f2527d9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4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6" nillable="true" ma:taxonomy="true" ma:internalName="lcf76f155ced4ddcb4097134ff3c332f" ma:taxonomyFieldName="MediaServiceImageTags" ma:displayName="Image Tags" ma:readOnly="false" ma:fieldId="{5cf76f15-5ced-4ddc-b409-7134ff3c332f}" ma:taxonomyMulti="true" ma:sspId="a70df39d-be4b-41e6-b6dd-8eed5e863a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02c45-5798-4af9-a839-28cb9cc0a8b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0d1c4a7-6e6c-4f5c-82ee-bbd57a0986cf}" ma:internalName="TaxCatchAll" ma:showField="CatchAllData" ma:web="85c02c45-5798-4af9-a839-28cb9cc0a8b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17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8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85c02c45-5798-4af9-a839-28cb9cc0a8bf">JZENU2HJ3JAC-787007954-290</_dlc_DocId>
    <_dlc_DocIdUrl xmlns="85c02c45-5798-4af9-a839-28cb9cc0a8bf">
      <Url>https://metagroupsrl.sharepoint.com/filesystem/_layouts/15/DocIdRedir.aspx?ID=JZENU2HJ3JAC-787007954-290</Url>
      <Description>JZENU2HJ3JAC-787007954-290</Description>
    </_dlc_DocIdUrl>
    <TaxCatchAll xmlns="85c02c45-5798-4af9-a839-28cb9cc0a8bf" xsi:nil="true"/>
    <lcf76f155ced4ddcb4097134ff3c332f xmlns="1b1345fc-e85c-4616-ba4c-847f2527d986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C903527-1E16-499F-9E16-14F5F84D78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b1345fc-e85c-4616-ba4c-847f2527d986"/>
    <ds:schemaRef ds:uri="85c02c45-5798-4af9-a839-28cb9cc0a8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483E12-DFE6-4058-8D11-B38DCC8C3DC0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AC621A87-5B6D-435F-92EB-CD292C9133AA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ABBE2FB-7BEA-448B-81D3-A1CEC319BEC9}">
  <ds:schemaRefs>
    <ds:schemaRef ds:uri="http://schemas.microsoft.com/office/infopath/2007/PartnerControls"/>
    <ds:schemaRef ds:uri="1b1345fc-e85c-4616-ba4c-847f2527d986"/>
    <ds:schemaRef ds:uri="http://schemas.microsoft.com/office/2006/metadata/properties"/>
    <ds:schemaRef ds:uri="http://purl.org/dc/elements/1.1/"/>
    <ds:schemaRef ds:uri="http://schemas.microsoft.com/office/2006/documentManagement/types"/>
    <ds:schemaRef ds:uri="85c02c45-5798-4af9-a839-28cb9cc0a8bf"/>
    <ds:schemaRef ds:uri="http://www.w3.org/XML/1998/namespace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7046</TotalTime>
  <Words>672</Words>
  <Application>Microsoft Office PowerPoint</Application>
  <PresentationFormat>Custom</PresentationFormat>
  <Paragraphs>164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White</vt:lpstr>
      <vt:lpstr>White</vt:lpstr>
      <vt:lpstr>PowerPoint Presentation</vt:lpstr>
      <vt:lpstr>PowerPoint Presentation</vt:lpstr>
      <vt:lpstr>PowerPoint Presentation</vt:lpstr>
      <vt:lpstr>G2M Business Service Overview</vt:lpstr>
      <vt:lpstr>GTM Business Service: Types of Support </vt:lpstr>
      <vt:lpstr>GTM Business Service: tools</vt:lpstr>
      <vt:lpstr>PowerPoint Presentation</vt:lpstr>
      <vt:lpstr>GTM Examining Options for Exploitation Overview</vt:lpstr>
      <vt:lpstr>GTM Examining Options for Exploitation: Tools</vt:lpstr>
      <vt:lpstr>PowerPoint Presentation</vt:lpstr>
      <vt:lpstr>GTM Access to Non-EU Funding Overview</vt:lpstr>
      <vt:lpstr>GTM Access to non-EU Funding: Types of Support </vt:lpstr>
      <vt:lpstr>GTM Access to non-EU Funding: tools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Horizon Results Booster</dc:title>
  <dc:creator>a.melasecche</dc:creator>
  <cp:lastModifiedBy>Anna Franciosini</cp:lastModifiedBy>
  <cp:revision>426</cp:revision>
  <dcterms:created xsi:type="dcterms:W3CDTF">2020-07-02T16:44:20Z</dcterms:created>
  <dcterms:modified xsi:type="dcterms:W3CDTF">2022-11-14T11:53:02Z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8029cdb1-450a-4d9f-9095-8bb0949f0b7f</vt:lpwstr>
  </property>
  <property fmtid="{D5CDD505-2E9C-101B-9397-08002B2CF9AE}" pid="3" name="ContentTypeId">
    <vt:lpwstr>0x0101000548CE3C84390446BCA15E64CB82C9DD</vt:lpwstr>
  </property>
  <property fmtid="{D5CDD505-2E9C-101B-9397-08002B2CF9AE}" pid="4" name="Order">
    <vt:r8>29000</vt:r8>
  </property>
  <property fmtid="{D5CDD505-2E9C-101B-9397-08002B2CF9AE}" pid="5" name="MediaServiceImageTags">
    <vt:lpwstr/>
  </property>
</Properties>
</file>